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409" r:id="rId4"/>
    <p:sldId id="393" r:id="rId5"/>
    <p:sldId id="421" r:id="rId6"/>
    <p:sldId id="266" r:id="rId7"/>
    <p:sldId id="258" r:id="rId8"/>
    <p:sldId id="259" r:id="rId9"/>
    <p:sldId id="260" r:id="rId10"/>
    <p:sldId id="267" r:id="rId11"/>
    <p:sldId id="268" r:id="rId12"/>
    <p:sldId id="261" r:id="rId13"/>
    <p:sldId id="262" r:id="rId14"/>
    <p:sldId id="263" r:id="rId15"/>
    <p:sldId id="264" r:id="rId16"/>
    <p:sldId id="265" r:id="rId17"/>
    <p:sldId id="269" r:id="rId18"/>
    <p:sldId id="270" r:id="rId19"/>
    <p:sldId id="271" r:id="rId20"/>
    <p:sldId id="272" r:id="rId21"/>
    <p:sldId id="273" r:id="rId22"/>
    <p:sldId id="274" r:id="rId23"/>
    <p:sldId id="275" r:id="rId24"/>
    <p:sldId id="326" r:id="rId25"/>
    <p:sldId id="277" r:id="rId26"/>
    <p:sldId id="327" r:id="rId27"/>
    <p:sldId id="329" r:id="rId28"/>
    <p:sldId id="328" r:id="rId29"/>
    <p:sldId id="330" r:id="rId30"/>
    <p:sldId id="331" r:id="rId31"/>
    <p:sldId id="337" r:id="rId32"/>
    <p:sldId id="336" r:id="rId33"/>
    <p:sldId id="335" r:id="rId34"/>
    <p:sldId id="342" r:id="rId35"/>
    <p:sldId id="395" r:id="rId36"/>
    <p:sldId id="339" r:id="rId37"/>
    <p:sldId id="396" r:id="rId38"/>
    <p:sldId id="422" r:id="rId39"/>
    <p:sldId id="397" r:id="rId40"/>
    <p:sldId id="398" r:id="rId41"/>
    <p:sldId id="344" r:id="rId42"/>
    <p:sldId id="345" r:id="rId43"/>
    <p:sldId id="278" r:id="rId44"/>
    <p:sldId id="280" r:id="rId45"/>
    <p:sldId id="281" r:id="rId46"/>
    <p:sldId id="282" r:id="rId47"/>
    <p:sldId id="283" r:id="rId48"/>
    <p:sldId id="284" r:id="rId49"/>
    <p:sldId id="410" r:id="rId50"/>
    <p:sldId id="420" r:id="rId51"/>
    <p:sldId id="419" r:id="rId52"/>
    <p:sldId id="418" r:id="rId53"/>
    <p:sldId id="417" r:id="rId54"/>
    <p:sldId id="416" r:id="rId55"/>
    <p:sldId id="415" r:id="rId56"/>
    <p:sldId id="414" r:id="rId57"/>
    <p:sldId id="285" r:id="rId58"/>
    <p:sldId id="286" r:id="rId59"/>
    <p:sldId id="287" r:id="rId60"/>
    <p:sldId id="346" r:id="rId61"/>
    <p:sldId id="288" r:id="rId62"/>
    <p:sldId id="347" r:id="rId63"/>
    <p:sldId id="289" r:id="rId64"/>
    <p:sldId id="290" r:id="rId65"/>
    <p:sldId id="291" r:id="rId66"/>
    <p:sldId id="348" r:id="rId67"/>
    <p:sldId id="292" r:id="rId68"/>
    <p:sldId id="293" r:id="rId69"/>
    <p:sldId id="294" r:id="rId70"/>
    <p:sldId id="295" r:id="rId71"/>
    <p:sldId id="349" r:id="rId72"/>
    <p:sldId id="296" r:id="rId73"/>
    <p:sldId id="297" r:id="rId74"/>
    <p:sldId id="298" r:id="rId75"/>
    <p:sldId id="299" r:id="rId76"/>
    <p:sldId id="300" r:id="rId77"/>
    <p:sldId id="302" r:id="rId78"/>
    <p:sldId id="350" r:id="rId79"/>
    <p:sldId id="351" r:id="rId80"/>
    <p:sldId id="352" r:id="rId81"/>
    <p:sldId id="423" r:id="rId82"/>
    <p:sldId id="353" r:id="rId83"/>
    <p:sldId id="424" r:id="rId84"/>
    <p:sldId id="354" r:id="rId85"/>
    <p:sldId id="355" r:id="rId86"/>
    <p:sldId id="356" r:id="rId87"/>
    <p:sldId id="358" r:id="rId88"/>
    <p:sldId id="359" r:id="rId89"/>
    <p:sldId id="360" r:id="rId90"/>
    <p:sldId id="361" r:id="rId91"/>
    <p:sldId id="362" r:id="rId92"/>
    <p:sldId id="363" r:id="rId93"/>
    <p:sldId id="365" r:id="rId94"/>
    <p:sldId id="366" r:id="rId95"/>
    <p:sldId id="367" r:id="rId96"/>
    <p:sldId id="368" r:id="rId97"/>
    <p:sldId id="372" r:id="rId98"/>
    <p:sldId id="369" r:id="rId99"/>
    <p:sldId id="370" r:id="rId100"/>
    <p:sldId id="371" r:id="rId101"/>
    <p:sldId id="373" r:id="rId102"/>
    <p:sldId id="378" r:id="rId103"/>
    <p:sldId id="377" r:id="rId104"/>
    <p:sldId id="376" r:id="rId105"/>
    <p:sldId id="375" r:id="rId106"/>
    <p:sldId id="380" r:id="rId107"/>
    <p:sldId id="379" r:id="rId108"/>
    <p:sldId id="392" r:id="rId109"/>
    <p:sldId id="399" r:id="rId110"/>
    <p:sldId id="402" r:id="rId111"/>
    <p:sldId id="401" r:id="rId112"/>
    <p:sldId id="405" r:id="rId113"/>
    <p:sldId id="403" r:id="rId114"/>
    <p:sldId id="404" r:id="rId115"/>
    <p:sldId id="400" r:id="rId116"/>
    <p:sldId id="408" r:id="rId117"/>
    <p:sldId id="407" r:id="rId118"/>
    <p:sldId id="406" r:id="rId119"/>
    <p:sldId id="374" r:id="rId120"/>
    <p:sldId id="381" r:id="rId121"/>
    <p:sldId id="382" r:id="rId122"/>
    <p:sldId id="383" r:id="rId123"/>
    <p:sldId id="384" r:id="rId124"/>
    <p:sldId id="385" r:id="rId125"/>
    <p:sldId id="386" r:id="rId126"/>
    <p:sldId id="387" r:id="rId127"/>
    <p:sldId id="388" r:id="rId128"/>
    <p:sldId id="389" r:id="rId129"/>
    <p:sldId id="390" r:id="rId130"/>
    <p:sldId id="391" r:id="rId131"/>
    <p:sldId id="394"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82"/>
    <a:srgbClr val="04948A"/>
    <a:srgbClr val="0296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94" autoAdjust="0"/>
    <p:restoredTop sz="93382" autoAdjust="0"/>
  </p:normalViewPr>
  <p:slideViewPr>
    <p:cSldViewPr snapToGrid="0">
      <p:cViewPr varScale="1">
        <p:scale>
          <a:sx n="78" d="100"/>
          <a:sy n="78" d="100"/>
        </p:scale>
        <p:origin x="114" y="246"/>
      </p:cViewPr>
      <p:guideLst/>
    </p:cSldViewPr>
  </p:slideViewPr>
  <p:outlineViewPr>
    <p:cViewPr>
      <p:scale>
        <a:sx n="33" d="100"/>
        <a:sy n="33" d="100"/>
      </p:scale>
      <p:origin x="0" y="-1537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82C84E-E5AE-47D8-B396-28830FF0C5A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73375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82C84E-E5AE-47D8-B396-28830FF0C5A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326346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82C84E-E5AE-47D8-B396-28830FF0C5A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24661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82C84E-E5AE-47D8-B396-28830FF0C5A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85943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82C84E-E5AE-47D8-B396-28830FF0C5A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406693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82C84E-E5AE-47D8-B396-28830FF0C5A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343694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82C84E-E5AE-47D8-B396-28830FF0C5A4}" type="datetimeFigureOut">
              <a:rPr lang="en-US" smtClean="0"/>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312486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82C84E-E5AE-47D8-B396-28830FF0C5A4}" type="datetimeFigureOut">
              <a:rPr lang="en-US" smtClean="0"/>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414206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2C84E-E5AE-47D8-B396-28830FF0C5A4}" type="datetimeFigureOut">
              <a:rPr lang="en-US" smtClean="0"/>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147000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2C84E-E5AE-47D8-B396-28830FF0C5A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4257588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2C84E-E5AE-47D8-B396-28830FF0C5A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A0B792-785A-4856-BFE3-A4CBE58A3FE4}" type="slidenum">
              <a:rPr lang="en-US" smtClean="0"/>
              <a:t>‹#›</a:t>
            </a:fld>
            <a:endParaRPr lang="en-US"/>
          </a:p>
        </p:txBody>
      </p:sp>
    </p:spTree>
    <p:extLst>
      <p:ext uri="{BB962C8B-B14F-4D97-AF65-F5344CB8AC3E}">
        <p14:creationId xmlns:p14="http://schemas.microsoft.com/office/powerpoint/2010/main" val="3799054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82C84E-E5AE-47D8-B396-28830FF0C5A4}" type="datetimeFigureOut">
              <a:rPr lang="en-US" smtClean="0"/>
              <a:t>4/27/2025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A0B792-785A-4856-BFE3-A4CBE58A3FE4}" type="slidenum">
              <a:rPr lang="en-US" smtClean="0"/>
              <a:t>‹#›</a:t>
            </a:fld>
            <a:endParaRPr lang="en-US"/>
          </a:p>
        </p:txBody>
      </p:sp>
    </p:spTree>
    <p:extLst>
      <p:ext uri="{BB962C8B-B14F-4D97-AF65-F5344CB8AC3E}">
        <p14:creationId xmlns:p14="http://schemas.microsoft.com/office/powerpoint/2010/main" val="406261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91.jpeg"/><Relationship Id="rId4" Type="http://schemas.openxmlformats.org/officeDocument/2006/relationships/image" Target="../media/image190.jpe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5.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image" Target="../media/image192.jpe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96.jpe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9.jpe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02.jpe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04.jpeg"/><Relationship Id="rId4" Type="http://schemas.openxmlformats.org/officeDocument/2006/relationships/image" Target="../media/image203.jpe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07.jpeg"/><Relationship Id="rId5" Type="http://schemas.openxmlformats.org/officeDocument/2006/relationships/image" Target="../media/image206.jpeg"/><Relationship Id="rId4" Type="http://schemas.openxmlformats.org/officeDocument/2006/relationships/image" Target="../media/image205.jpe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08.jpe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1.jpeg"/><Relationship Id="rId4" Type="http://schemas.openxmlformats.org/officeDocument/2006/relationships/image" Target="../media/image210.jpe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jpe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7.jpeg"/><Relationship Id="rId5" Type="http://schemas.openxmlformats.org/officeDocument/2006/relationships/image" Target="../media/image216.jpeg"/><Relationship Id="rId4" Type="http://schemas.openxmlformats.org/officeDocument/2006/relationships/image" Target="../media/image215.jpe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0.jpeg"/><Relationship Id="rId4" Type="http://schemas.openxmlformats.org/officeDocument/2006/relationships/image" Target="../media/image219.jpe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2.jpeg"/><Relationship Id="rId4" Type="http://schemas.openxmlformats.org/officeDocument/2006/relationships/image" Target="../media/image221.jpe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jpe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7.jpeg"/><Relationship Id="rId4" Type="http://schemas.openxmlformats.org/officeDocument/2006/relationships/image" Target="../media/image226.jpe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9.jpeg"/><Relationship Id="rId4" Type="http://schemas.openxmlformats.org/officeDocument/2006/relationships/image" Target="../media/image228.jpe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6.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4.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49.png"/><Relationship Id="rId4" Type="http://schemas.openxmlformats.org/officeDocument/2006/relationships/image" Target="../media/image248.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54.png"/><Relationship Id="rId4" Type="http://schemas.openxmlformats.org/officeDocument/2006/relationships/image" Target="../media/image253.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56.png"/><Relationship Id="rId4" Type="http://schemas.openxmlformats.org/officeDocument/2006/relationships/image" Target="../media/image255.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58.png"/><Relationship Id="rId4" Type="http://schemas.openxmlformats.org/officeDocument/2006/relationships/image" Target="../media/image257.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63.png"/><Relationship Id="rId4" Type="http://schemas.openxmlformats.org/officeDocument/2006/relationships/image" Target="../media/image262.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4.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65.jpeg"/><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86.jpeg"/><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88.jpeg"/><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5.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08.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2.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21.png"/><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2.png"/><Relationship Id="rId5" Type="http://schemas.openxmlformats.org/officeDocument/2006/relationships/image" Target="../media/image102.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31.jpeg"/><Relationship Id="rId4" Type="http://schemas.openxmlformats.org/officeDocument/2006/relationships/image" Target="../media/image130.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32.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7.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40.png"/><Relationship Id="rId4" Type="http://schemas.openxmlformats.org/officeDocument/2006/relationships/image" Target="../media/image139.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41.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44.png"/><Relationship Id="rId5" Type="http://schemas.openxmlformats.org/officeDocument/2006/relationships/image" Target="../media/image143.jpe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46.jpeg"/><Relationship Id="rId4" Type="http://schemas.openxmlformats.org/officeDocument/2006/relationships/image" Target="../media/image145.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47.jpe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49.png"/><Relationship Id="rId4" Type="http://schemas.openxmlformats.org/officeDocument/2006/relationships/image" Target="../media/image148.jpe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51.png"/><Relationship Id="rId4" Type="http://schemas.openxmlformats.org/officeDocument/2006/relationships/image" Target="../media/image150.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jpe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56.png"/><Relationship Id="rId4" Type="http://schemas.openxmlformats.org/officeDocument/2006/relationships/image" Target="../media/image155.jpe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jpe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2.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jpe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66.png"/><Relationship Id="rId4" Type="http://schemas.openxmlformats.org/officeDocument/2006/relationships/image" Target="../media/image165.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72.PNG"/><Relationship Id="rId5" Type="http://schemas.openxmlformats.org/officeDocument/2006/relationships/image" Target="../media/image171.jpeg"/><Relationship Id="rId4" Type="http://schemas.openxmlformats.org/officeDocument/2006/relationships/image" Target="../media/image170.jpe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6.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78.jpeg"/><Relationship Id="rId4" Type="http://schemas.openxmlformats.org/officeDocument/2006/relationships/image" Target="../media/image177.jpe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2.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79.jpe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5.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84.jpeg"/><Relationship Id="rId5" Type="http://schemas.openxmlformats.org/officeDocument/2006/relationships/image" Target="../media/image183.jpeg"/><Relationship Id="rId4" Type="http://schemas.openxmlformats.org/officeDocument/2006/relationships/image" Target="../media/image18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86.jpe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89.png"/><Relationship Id="rId5" Type="http://schemas.openxmlformats.org/officeDocument/2006/relationships/image" Target="../media/image188.jpeg"/><Relationship Id="rId4" Type="http://schemas.openxmlformats.org/officeDocument/2006/relationships/image" Target="../media/image1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A914-45FE-C6F6-EAE1-731EADB3322E}"/>
              </a:ext>
            </a:extLst>
          </p:cNvPr>
          <p:cNvSpPr>
            <a:spLocks noGrp="1"/>
          </p:cNvSpPr>
          <p:nvPr>
            <p:ph type="ctrTitle"/>
          </p:nvPr>
        </p:nvSpPr>
        <p:spPr>
          <a:xfrm>
            <a:off x="2649413" y="2340010"/>
            <a:ext cx="6893169" cy="1334495"/>
          </a:xfrm>
        </p:spPr>
        <p:txBody>
          <a:bodyPr>
            <a:normAutofit/>
          </a:bodyPr>
          <a:lstStyle/>
          <a:p>
            <a:r>
              <a:rPr lang="en-US" sz="8000" b="1" dirty="0">
                <a:solidFill>
                  <a:srgbClr val="FF0000"/>
                </a:solidFill>
                <a:effectLst>
                  <a:outerShdw blurRad="38100" dist="38100" dir="2700000" algn="tl">
                    <a:srgbClr val="000000">
                      <a:alpha val="43137"/>
                    </a:srgbClr>
                  </a:outerShdw>
                </a:effectLst>
                <a:latin typeface="Century Schoolbook" panose="02040604050505020304" pitchFamily="18" charset="0"/>
                <a:cs typeface="Calibri" panose="020F0502020204030204" pitchFamily="34" charset="0"/>
              </a:rPr>
              <a:t>ORACLE</a:t>
            </a:r>
          </a:p>
        </p:txBody>
      </p:sp>
      <p:sp>
        <p:nvSpPr>
          <p:cNvPr id="3" name="Subtitle 2">
            <a:extLst>
              <a:ext uri="{FF2B5EF4-FFF2-40B4-BE49-F238E27FC236}">
                <a16:creationId xmlns:a16="http://schemas.microsoft.com/office/drawing/2014/main" id="{2C97667B-BE3F-A1C7-0DAB-EF8AF862F793}"/>
              </a:ext>
            </a:extLst>
          </p:cNvPr>
          <p:cNvSpPr>
            <a:spLocks noGrp="1"/>
          </p:cNvSpPr>
          <p:nvPr>
            <p:ph type="subTitle" idx="1"/>
          </p:nvPr>
        </p:nvSpPr>
        <p:spPr>
          <a:xfrm>
            <a:off x="1488831" y="4414315"/>
            <a:ext cx="9144000" cy="1051988"/>
          </a:xfrm>
        </p:spPr>
        <p:txBody>
          <a:bodyPr>
            <a:normAutofit/>
          </a:bodyPr>
          <a:lstStyle/>
          <a:p>
            <a:r>
              <a:rPr lang="en-US" b="1" dirty="0">
                <a:latin typeface="Century Schoolbook" panose="02040604050505020304" pitchFamily="18" charset="0"/>
              </a:rPr>
              <a:t>Account Receivables Operations and Financial Reporting in Oracle ERP</a:t>
            </a:r>
          </a:p>
          <a:p>
            <a:endParaRPr lang="en-US" b="1" dirty="0">
              <a:latin typeface="Century Schoolbook" panose="02040604050505020304" pitchFamily="18" charset="0"/>
            </a:endParaRPr>
          </a:p>
        </p:txBody>
      </p:sp>
      <p:sp>
        <p:nvSpPr>
          <p:cNvPr id="4" name="Rectangle 3">
            <a:extLst>
              <a:ext uri="{FF2B5EF4-FFF2-40B4-BE49-F238E27FC236}">
                <a16:creationId xmlns:a16="http://schemas.microsoft.com/office/drawing/2014/main" id="{0454E7DC-6623-4FDF-4EAC-C504D97132A6}"/>
              </a:ext>
            </a:extLst>
          </p:cNvPr>
          <p:cNvSpPr/>
          <p:nvPr/>
        </p:nvSpPr>
        <p:spPr>
          <a:xfrm>
            <a:off x="0" y="0"/>
            <a:ext cx="12192000" cy="289763"/>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2E4FA1-54A2-301A-B9A0-338F5F56D2DD}"/>
              </a:ext>
            </a:extLst>
          </p:cNvPr>
          <p:cNvSpPr/>
          <p:nvPr/>
        </p:nvSpPr>
        <p:spPr>
          <a:xfrm>
            <a:off x="0" y="336620"/>
            <a:ext cx="12192000" cy="90436"/>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F02CFB7C-2A4C-88E8-3C41-D02985FCD3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98592" y="427057"/>
            <a:ext cx="2130251" cy="1220002"/>
          </a:xfrm>
          <a:prstGeom prst="rect">
            <a:avLst/>
          </a:prstGeom>
        </p:spPr>
      </p:pic>
      <p:pic>
        <p:nvPicPr>
          <p:cNvPr id="9" name="Picture 8" descr="A logo of a globe with a graduation cap&#10;&#10;AI-generated content may be incorrect.">
            <a:extLst>
              <a:ext uri="{FF2B5EF4-FFF2-40B4-BE49-F238E27FC236}">
                <a16:creationId xmlns:a16="http://schemas.microsoft.com/office/drawing/2014/main" id="{86068C11-5C8D-112E-2D6D-C5801C35A7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60" y="427056"/>
            <a:ext cx="2130252" cy="1173144"/>
          </a:xfrm>
          <a:prstGeom prst="rect">
            <a:avLst/>
          </a:prstGeom>
        </p:spPr>
      </p:pic>
      <p:cxnSp>
        <p:nvCxnSpPr>
          <p:cNvPr id="12" name="Straight Connector 11">
            <a:extLst>
              <a:ext uri="{FF2B5EF4-FFF2-40B4-BE49-F238E27FC236}">
                <a16:creationId xmlns:a16="http://schemas.microsoft.com/office/drawing/2014/main" id="{1FA292F5-F4D2-3A9C-A6F0-203172025521}"/>
              </a:ext>
            </a:extLst>
          </p:cNvPr>
          <p:cNvCxnSpPr>
            <a:cxnSpLocks/>
          </p:cNvCxnSpPr>
          <p:nvPr/>
        </p:nvCxnSpPr>
        <p:spPr>
          <a:xfrm>
            <a:off x="3448258" y="3748036"/>
            <a:ext cx="529548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7883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326C1-5791-87C7-0276-AB4C6EF31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76538-E217-01F1-5001-934853318E74}"/>
              </a:ext>
            </a:extLst>
          </p:cNvPr>
          <p:cNvSpPr>
            <a:spLocks noGrp="1"/>
          </p:cNvSpPr>
          <p:nvPr>
            <p:ph type="title"/>
          </p:nvPr>
        </p:nvSpPr>
        <p:spPr>
          <a:xfrm>
            <a:off x="4129881" y="574390"/>
            <a:ext cx="3932237" cy="613212"/>
          </a:xfrm>
        </p:spPr>
        <p:txBody>
          <a:bodyPr>
            <a:normAutofit/>
          </a:bodyPr>
          <a:lstStyle/>
          <a:p>
            <a:r>
              <a:rPr lang="en-US" sz="2400" b="1" dirty="0">
                <a:latin typeface="Arial" panose="020B0604020202020204" pitchFamily="34" charset="0"/>
                <a:cs typeface="Arial" panose="020B0604020202020204" pitchFamily="34" charset="0"/>
              </a:rPr>
              <a:t>Transaction Types</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B50FED95-4BD7-7CA7-F8F0-5D1B93370C4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A2677615-0750-6CE8-6E9D-525D85B3FA3C}"/>
              </a:ext>
            </a:extLst>
          </p:cNvPr>
          <p:cNvSpPr>
            <a:spLocks noGrp="1"/>
          </p:cNvSpPr>
          <p:nvPr>
            <p:ph type="body" sz="half" idx="2"/>
          </p:nvPr>
        </p:nvSpPr>
        <p:spPr>
          <a:xfrm>
            <a:off x="366764" y="1341455"/>
            <a:ext cx="5370844" cy="5352241"/>
          </a:xfrm>
        </p:spPr>
        <p:txBody>
          <a:bodyPr>
            <a:normAutofit/>
          </a:bodyPr>
          <a:lstStyle/>
          <a:p>
            <a:r>
              <a:rPr lang="en-US" b="1" dirty="0">
                <a:latin typeface="Arial" panose="020B0604020202020204" pitchFamily="34" charset="0"/>
                <a:cs typeface="Arial" panose="020B0604020202020204" pitchFamily="34" charset="0"/>
              </a:rPr>
              <a:t>Transaction Status: </a:t>
            </a:r>
            <a:r>
              <a:rPr lang="en-US" dirty="0">
                <a:latin typeface="Arial" panose="020B0604020202020204" pitchFamily="34" charset="0"/>
                <a:cs typeface="Arial" panose="020B0604020202020204" pitchFamily="34" charset="0"/>
              </a:rPr>
              <a:t>The transaction status indicates the current state of the transaction in Oracle AR.</a:t>
            </a:r>
          </a:p>
          <a:p>
            <a:r>
              <a:rPr lang="en-US" b="1" dirty="0">
                <a:latin typeface="Arial" panose="020B0604020202020204" pitchFamily="34" charset="0"/>
                <a:cs typeface="Arial" panose="020B0604020202020204" pitchFamily="34" charset="0"/>
              </a:rPr>
              <a:t>Common Statuses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Open: </a:t>
            </a:r>
            <a:r>
              <a:rPr lang="en-US" dirty="0">
                <a:latin typeface="Arial" panose="020B0604020202020204" pitchFamily="34" charset="0"/>
                <a:cs typeface="Arial" panose="020B0604020202020204" pitchFamily="34" charset="0"/>
              </a:rPr>
              <a:t>The transaction has been created but has not yet been completed or fully processed.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Closed: </a:t>
            </a:r>
            <a:r>
              <a:rPr lang="en-US" dirty="0">
                <a:latin typeface="Arial" panose="020B0604020202020204" pitchFamily="34" charset="0"/>
                <a:cs typeface="Arial" panose="020B0604020202020204" pitchFamily="34" charset="0"/>
              </a:rPr>
              <a:t>The transaction has been fully processed, and no further changes can be made.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Pending: </a:t>
            </a:r>
            <a:r>
              <a:rPr lang="en-US" dirty="0">
                <a:latin typeface="Arial" panose="020B0604020202020204" pitchFamily="34" charset="0"/>
                <a:cs typeface="Arial" panose="020B0604020202020204" pitchFamily="34" charset="0"/>
              </a:rPr>
              <a:t>The transaction is waiting for action, such as approval or further processing.</a:t>
            </a:r>
          </a:p>
          <a:p>
            <a:r>
              <a:rPr lang="en-US" b="1" dirty="0">
                <a:latin typeface="Arial" panose="020B0604020202020204" pitchFamily="34" charset="0"/>
                <a:cs typeface="Arial" panose="020B0604020202020204" pitchFamily="34" charset="0"/>
              </a:rPr>
              <a:t>Creation Sign: </a:t>
            </a:r>
            <a:r>
              <a:rPr lang="en-US" dirty="0">
                <a:latin typeface="Arial" panose="020B0604020202020204" pitchFamily="34" charset="0"/>
                <a:cs typeface="Arial" panose="020B0604020202020204" pitchFamily="34" charset="0"/>
              </a:rPr>
              <a:t>The creation sign determines whether the transaction amount is positive or negative when it’s created. It essentially defines the direction of the transaction.</a:t>
            </a:r>
          </a:p>
          <a:p>
            <a:r>
              <a:rPr lang="en-US" b="1" dirty="0">
                <a:latin typeface="Arial" panose="020B0604020202020204" pitchFamily="34" charset="0"/>
                <a:cs typeface="Arial" panose="020B0604020202020204" pitchFamily="34" charset="0"/>
              </a:rPr>
              <a:t>Possible Values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Positive: </a:t>
            </a:r>
            <a:r>
              <a:rPr lang="en-US" dirty="0">
                <a:latin typeface="Arial" panose="020B0604020202020204" pitchFamily="34" charset="0"/>
                <a:cs typeface="Arial" panose="020B0604020202020204" pitchFamily="34" charset="0"/>
              </a:rPr>
              <a:t>The amount is positive (e.g., for an invoice or receipt).</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Negative: </a:t>
            </a:r>
            <a:r>
              <a:rPr lang="en-US" dirty="0">
                <a:latin typeface="Arial" panose="020B0604020202020204" pitchFamily="34" charset="0"/>
                <a:cs typeface="Arial" panose="020B0604020202020204" pitchFamily="34" charset="0"/>
              </a:rPr>
              <a:t>The amount is negative (e.g., for a credit memo or debit memo).</a:t>
            </a:r>
          </a:p>
        </p:txBody>
      </p:sp>
      <p:sp>
        <p:nvSpPr>
          <p:cNvPr id="5" name="Rectangle 4">
            <a:extLst>
              <a:ext uri="{FF2B5EF4-FFF2-40B4-BE49-F238E27FC236}">
                <a16:creationId xmlns:a16="http://schemas.microsoft.com/office/drawing/2014/main" id="{9B875BF9-9E31-20E4-D6C2-EF6C3A10CDA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8D76E2-02CD-40C5-B8A7-3EA7C5C87124}"/>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3903835E-95C3-D353-A577-4F0ADEDC74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C91759A-6DFD-E112-B9BC-9DA628B009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9059" y="1304792"/>
            <a:ext cx="6074230" cy="5352241"/>
          </a:xfrm>
          <a:prstGeom prst="rect">
            <a:avLst/>
          </a:prstGeom>
        </p:spPr>
      </p:pic>
    </p:spTree>
    <p:extLst>
      <p:ext uri="{BB962C8B-B14F-4D97-AF65-F5344CB8AC3E}">
        <p14:creationId xmlns:p14="http://schemas.microsoft.com/office/powerpoint/2010/main" val="1747119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4" name="Text Placeholder 3">
            <a:extLst>
              <a:ext uri="{FF2B5EF4-FFF2-40B4-BE49-F238E27FC236}">
                <a16:creationId xmlns:a16="http://schemas.microsoft.com/office/drawing/2014/main" id="{E29D3ADF-A4D0-073D-E558-B6E477EC69E5}"/>
              </a:ext>
            </a:extLst>
          </p:cNvPr>
          <p:cNvSpPr txBox="1">
            <a:spLocks/>
          </p:cNvSpPr>
          <p:nvPr/>
        </p:nvSpPr>
        <p:spPr>
          <a:xfrm>
            <a:off x="66662" y="1803885"/>
            <a:ext cx="4059289"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50000"/>
              </a:lnSpc>
            </a:pPr>
            <a:r>
              <a:rPr lang="en-US" sz="1800" dirty="0">
                <a:latin typeface="Arial" panose="020B0604020202020204" pitchFamily="34" charset="0"/>
                <a:cs typeface="Arial" panose="020B0604020202020204" pitchFamily="34" charset="0"/>
              </a:rPr>
              <a:t>From the top menu &gt; View &gt; Requests &gt; find</a:t>
            </a:r>
            <a:endParaRPr lang="en-US" sz="1800" dirty="0">
              <a:solidFill>
                <a:srgbClr val="404040"/>
              </a:solidFill>
              <a:latin typeface="Arial" panose="020B0604020202020204" pitchFamily="34" charset="0"/>
              <a:cs typeface="Arial" panose="020B0604020202020204" pitchFamily="34" charset="0"/>
            </a:endParaRPr>
          </a:p>
          <a:p>
            <a:pPr>
              <a:lnSpc>
                <a:spcPct val="150000"/>
              </a:lnSpc>
            </a:pPr>
            <a:r>
              <a:rPr lang="en-US" sz="1800" dirty="0">
                <a:solidFill>
                  <a:srgbClr val="404040"/>
                </a:solidFill>
                <a:latin typeface="Arial" panose="020B0604020202020204" pitchFamily="34" charset="0"/>
                <a:cs typeface="Arial" panose="020B0604020202020204" pitchFamily="34" charset="0"/>
              </a:rPr>
              <a:t>Open</a:t>
            </a:r>
            <a:r>
              <a:rPr lang="en-US" sz="1800" dirty="0">
                <a:latin typeface="Arial" panose="020B0604020202020204" pitchFamily="34" charset="0"/>
                <a:cs typeface="Arial" panose="020B0604020202020204" pitchFamily="34" charset="0"/>
              </a:rPr>
              <a:t> new window</a:t>
            </a:r>
            <a:r>
              <a:rPr lang="en-US" sz="1800" dirty="0">
                <a:solidFill>
                  <a:srgbClr val="404040"/>
                </a:solidFill>
                <a:latin typeface="Arial" panose="020B0604020202020204" pitchFamily="34" charset="0"/>
                <a:cs typeface="Arial" panose="020B0604020202020204" pitchFamily="34" charset="0"/>
              </a:rPr>
              <a:t> Requests</a:t>
            </a:r>
          </a:p>
          <a:p>
            <a:pPr>
              <a:lnSpc>
                <a:spcPct val="150000"/>
              </a:lnSpc>
            </a:pPr>
            <a:r>
              <a:rPr lang="en-US" sz="1800" dirty="0">
                <a:solidFill>
                  <a:srgbClr val="404040"/>
                </a:solidFill>
                <a:latin typeface="Arial" panose="020B0604020202020204" pitchFamily="34" charset="0"/>
                <a:cs typeface="Arial" panose="020B0604020202020204" pitchFamily="34" charset="0"/>
              </a:rPr>
              <a:t>Find </a:t>
            </a:r>
            <a:r>
              <a:rPr lang="en-US" sz="1800" b="1" dirty="0">
                <a:solidFill>
                  <a:srgbClr val="404040"/>
                </a:solidFill>
                <a:latin typeface="Arial" panose="020B0604020202020204" pitchFamily="34" charset="0"/>
                <a:cs typeface="Arial" panose="020B0604020202020204" pitchFamily="34" charset="0"/>
              </a:rPr>
              <a:t>Request ID</a:t>
            </a:r>
            <a:r>
              <a:rPr lang="en-US" sz="1800" dirty="0">
                <a:solidFill>
                  <a:srgbClr val="404040"/>
                </a:solidFill>
                <a:latin typeface="Arial" panose="020B0604020202020204" pitchFamily="34" charset="0"/>
                <a:cs typeface="Arial" panose="020B0604020202020204" pitchFamily="34" charset="0"/>
              </a:rPr>
              <a:t> 5951268 &gt;</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Create</a:t>
            </a:r>
            <a:r>
              <a:rPr lang="en-US" sz="1800" b="1" dirty="0">
                <a:solidFill>
                  <a:srgbClr val="404040"/>
                </a:solidFill>
                <a:latin typeface="Arial" panose="020B0604020202020204" pitchFamily="34" charset="0"/>
                <a:cs typeface="Arial" panose="020B0604020202020204" pitchFamily="34" charset="0"/>
              </a:rPr>
              <a:t> Refresh Data</a:t>
            </a:r>
            <a:r>
              <a:rPr lang="en-US" sz="1800" dirty="0">
                <a:solidFill>
                  <a:srgbClr val="404040"/>
                </a:solidFill>
                <a:latin typeface="Arial" panose="020B0604020202020204" pitchFamily="34" charset="0"/>
                <a:cs typeface="Arial" panose="020B0604020202020204" pitchFamily="34" charset="0"/>
              </a:rPr>
              <a:t> &gt; Wait for </a:t>
            </a:r>
            <a:r>
              <a:rPr lang="en-US" sz="1800" b="1" dirty="0">
                <a:solidFill>
                  <a:srgbClr val="404040"/>
                </a:solidFill>
                <a:latin typeface="Arial" panose="020B0604020202020204" pitchFamily="34" charset="0"/>
                <a:cs typeface="Arial" panose="020B0604020202020204" pitchFamily="34" charset="0"/>
              </a:rPr>
              <a:t>Phase</a:t>
            </a:r>
            <a:r>
              <a:rPr lang="en-US" sz="1800" dirty="0">
                <a:solidFill>
                  <a:srgbClr val="404040"/>
                </a:solidFill>
                <a:latin typeface="Arial" panose="020B0604020202020204" pitchFamily="34" charset="0"/>
                <a:cs typeface="Arial" panose="020B0604020202020204" pitchFamily="34" charset="0"/>
              </a:rPr>
              <a:t> to change from </a:t>
            </a:r>
            <a:r>
              <a:rPr lang="en-US" sz="1800" b="1" dirty="0">
                <a:solidFill>
                  <a:srgbClr val="404040"/>
                </a:solidFill>
                <a:latin typeface="Arial" panose="020B0604020202020204" pitchFamily="34" charset="0"/>
                <a:cs typeface="Arial" panose="020B0604020202020204" pitchFamily="34" charset="0"/>
              </a:rPr>
              <a:t>Running</a:t>
            </a:r>
            <a:r>
              <a:rPr lang="en-US" sz="1800" dirty="0">
                <a:solidFill>
                  <a:srgbClr val="404040"/>
                </a:solidFill>
                <a:latin typeface="Arial" panose="020B0604020202020204" pitchFamily="34" charset="0"/>
                <a:cs typeface="Arial" panose="020B0604020202020204" pitchFamily="34" charset="0"/>
              </a:rPr>
              <a:t> to </a:t>
            </a:r>
            <a:r>
              <a:rPr lang="en-US" sz="1800" b="1" dirty="0">
                <a:solidFill>
                  <a:srgbClr val="404040"/>
                </a:solidFill>
                <a:latin typeface="Arial" panose="020B0604020202020204" pitchFamily="34" charset="0"/>
                <a:cs typeface="Arial" panose="020B0604020202020204" pitchFamily="34" charset="0"/>
              </a:rPr>
              <a:t>Completed</a:t>
            </a:r>
            <a:r>
              <a:rPr lang="en-US" sz="1800" dirty="0">
                <a:solidFill>
                  <a:srgbClr val="404040"/>
                </a:solidFill>
                <a:latin typeface="Arial" panose="020B0604020202020204" pitchFamily="34" charset="0"/>
                <a:cs typeface="Arial" panose="020B0604020202020204" pitchFamily="34" charset="0"/>
              </a:rPr>
              <a:t>.</a:t>
            </a:r>
          </a:p>
          <a:p>
            <a:pPr>
              <a:lnSpc>
                <a:spcPct val="150000"/>
              </a:lnSpc>
            </a:pPr>
            <a:r>
              <a:rPr lang="en-US" sz="1800" dirty="0">
                <a:solidFill>
                  <a:srgbClr val="262626"/>
                </a:solidFill>
                <a:latin typeface="Arial" panose="020B0604020202020204" pitchFamily="34" charset="0"/>
                <a:cs typeface="Arial" panose="020B0604020202020204" pitchFamily="34" charset="0"/>
              </a:rPr>
              <a:t>next post the </a:t>
            </a:r>
            <a:r>
              <a:rPr lang="en-US" sz="1800" b="1" dirty="0">
                <a:solidFill>
                  <a:srgbClr val="262626"/>
                </a:solidFill>
                <a:latin typeface="Arial" panose="020B0604020202020204" pitchFamily="34" charset="0"/>
                <a:cs typeface="Arial" panose="020B0604020202020204" pitchFamily="34" charset="0"/>
              </a:rPr>
              <a:t>journals</a:t>
            </a:r>
            <a:endParaRPr lang="en-US" sz="18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6ADC271C-9310-E4C4-9C4C-461A13FE0C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9499" y="1508253"/>
            <a:ext cx="7896492" cy="2864693"/>
          </a:xfrm>
          <a:prstGeom prst="rect">
            <a:avLst/>
          </a:prstGeom>
        </p:spPr>
      </p:pic>
      <p:pic>
        <p:nvPicPr>
          <p:cNvPr id="16" name="Picture 15">
            <a:extLst>
              <a:ext uri="{FF2B5EF4-FFF2-40B4-BE49-F238E27FC236}">
                <a16:creationId xmlns:a16="http://schemas.microsoft.com/office/drawing/2014/main" id="{2556040C-E187-0BC8-24AE-6F4C19F971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5507" y="4372946"/>
            <a:ext cx="7896493" cy="2485054"/>
          </a:xfrm>
          <a:prstGeom prst="rect">
            <a:avLst/>
          </a:prstGeom>
        </p:spPr>
      </p:pic>
      <p:sp>
        <p:nvSpPr>
          <p:cNvPr id="2" name="Rectangle 1"/>
          <p:cNvSpPr/>
          <p:nvPr/>
        </p:nvSpPr>
        <p:spPr>
          <a:xfrm>
            <a:off x="4471639" y="2196790"/>
            <a:ext cx="7248293"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4471639" y="4661211"/>
            <a:ext cx="7449015" cy="111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17688" y="1661532"/>
            <a:ext cx="1070517" cy="246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7941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2A0A7-A62E-2283-7390-CD676E819D9E}"/>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447B8DC2-4838-494A-8268-85C558C3A6F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2C57FC7D-B47C-B80D-4B5D-1DFA36ACCD7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611A4E-FB29-D2B4-7885-AC7C5EBC9DAD}"/>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C464D0B-ED9D-EE33-F077-3A9B832CE9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316564DB-675D-73A7-FD1D-749681D51761}"/>
              </a:ext>
            </a:extLst>
          </p:cNvPr>
          <p:cNvSpPr>
            <a:spLocks noGrp="1"/>
          </p:cNvSpPr>
          <p:nvPr>
            <p:ph type="body" sz="half" idx="2"/>
          </p:nvPr>
        </p:nvSpPr>
        <p:spPr>
          <a:xfrm>
            <a:off x="150392" y="2033301"/>
            <a:ext cx="3932237" cy="3811588"/>
          </a:xfrm>
        </p:spPr>
        <p:txBody>
          <a:bodyPr/>
          <a:lstStyle/>
          <a:p>
            <a:pPr>
              <a:lnSpc>
                <a:spcPct val="100000"/>
              </a:lnSpc>
            </a:pPr>
            <a:r>
              <a:rPr lang="en-US" sz="1800" dirty="0">
                <a:latin typeface="Arial" panose="020B0604020202020204" pitchFamily="34" charset="0"/>
                <a:cs typeface="Arial" panose="020B0604020202020204" pitchFamily="34" charset="0"/>
              </a:rPr>
              <a:t>Steps: From switch </a:t>
            </a:r>
            <a:r>
              <a:rPr lang="en-US" sz="1800" b="1" dirty="0">
                <a:latin typeface="Arial" panose="020B0604020202020204" pitchFamily="34" charset="0"/>
                <a:cs typeface="Arial" panose="020B0604020202020204" pitchFamily="34" charset="0"/>
              </a:rPr>
              <a:t>Responsibility</a:t>
            </a:r>
          </a:p>
          <a:p>
            <a:pPr>
              <a:lnSpc>
                <a:spcPct val="100000"/>
              </a:lnSpc>
            </a:pPr>
            <a:r>
              <a:rPr lang="en-US" sz="1800" dirty="0">
                <a:latin typeface="Arial" panose="020B0604020202020204" pitchFamily="34" charset="0"/>
                <a:cs typeface="Arial" panose="020B0604020202020204" pitchFamily="34" charset="0"/>
              </a:rPr>
              <a:t>Set </a:t>
            </a:r>
            <a:r>
              <a:rPr lang="en-US" sz="1800" b="1" dirty="0">
                <a:latin typeface="Arial" panose="020B0604020202020204" pitchFamily="34" charset="0"/>
                <a:cs typeface="Arial" panose="020B0604020202020204" pitchFamily="34" charset="0"/>
              </a:rPr>
              <a:t>Receivables, Vision Operations (USA) &gt; control &gt; accounting &gt; open/close periods &gt; </a:t>
            </a:r>
            <a:r>
              <a:rPr lang="en-US" sz="1800" dirty="0">
                <a:latin typeface="Arial" panose="020B0604020202020204" pitchFamily="34" charset="0"/>
                <a:cs typeface="Arial" panose="020B0604020202020204" pitchFamily="34" charset="0"/>
              </a:rPr>
              <a:t>change</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Status num 5 &gt; from open&gt; Show new window Period Statuses  &gt; We choose </a:t>
            </a:r>
            <a:r>
              <a:rPr lang="en-US" sz="1800" b="1" dirty="0">
                <a:latin typeface="Arial" panose="020B0604020202020204" pitchFamily="34" charset="0"/>
                <a:cs typeface="Arial" panose="020B0604020202020204" pitchFamily="34" charset="0"/>
              </a:rPr>
              <a:t>Close &gt; Click Ok </a:t>
            </a:r>
          </a:p>
          <a:p>
            <a:pPr>
              <a:lnSpc>
                <a:spcPct val="100000"/>
              </a:lnSpc>
            </a:pPr>
            <a:r>
              <a:rPr lang="en-US" sz="1800" dirty="0">
                <a:latin typeface="Arial" panose="020B0604020202020204" pitchFamily="34" charset="0"/>
                <a:cs typeface="Arial" panose="020B0604020202020204" pitchFamily="34" charset="0"/>
              </a:rPr>
              <a:t>We go back to window</a:t>
            </a:r>
            <a:r>
              <a:rPr lang="en-US" sz="1800" b="1" dirty="0">
                <a:latin typeface="Arial" panose="020B0604020202020204" pitchFamily="34" charset="0"/>
                <a:cs typeface="Arial" panose="020B0604020202020204" pitchFamily="34" charset="0"/>
              </a:rPr>
              <a:t> open/close periods </a:t>
            </a:r>
          </a:p>
          <a:p>
            <a:pPr>
              <a:lnSpc>
                <a:spcPct val="100000"/>
              </a:lnSpc>
            </a:pPr>
            <a:r>
              <a:rPr lang="en-US" sz="1800" dirty="0">
                <a:latin typeface="Arial" panose="020B0604020202020204" pitchFamily="34" charset="0"/>
                <a:cs typeface="Arial" panose="020B0604020202020204" pitchFamily="34" charset="0"/>
              </a:rPr>
              <a:t>Enter Save</a:t>
            </a:r>
          </a:p>
          <a:p>
            <a:pPr>
              <a:lnSpc>
                <a:spcPct val="100000"/>
              </a:lnSpc>
            </a:pPr>
            <a:endParaRPr lang="en-US" b="1" dirty="0">
              <a:latin typeface="Arial" panose="020B0604020202020204" pitchFamily="34" charset="0"/>
              <a:cs typeface="Arial" panose="020B0604020202020204" pitchFamily="34" charset="0"/>
            </a:endParaRPr>
          </a:p>
          <a:p>
            <a:pPr>
              <a:lnSpc>
                <a:spcPct val="100000"/>
              </a:lnSpc>
            </a:pPr>
            <a:endParaRPr lang="en-US" b="1" dirty="0">
              <a:latin typeface="Arial" panose="020B0604020202020204" pitchFamily="34" charset="0"/>
              <a:cs typeface="Arial" panose="020B0604020202020204" pitchFamily="34" charset="0"/>
            </a:endParaRPr>
          </a:p>
          <a:p>
            <a:pPr>
              <a:lnSpc>
                <a:spcPct val="100000"/>
              </a:lnSpc>
            </a:pPr>
            <a:endParaRPr lang="en-US" dirty="0"/>
          </a:p>
        </p:txBody>
      </p:sp>
      <p:pic>
        <p:nvPicPr>
          <p:cNvPr id="4" name="Picture 3">
            <a:extLst>
              <a:ext uri="{FF2B5EF4-FFF2-40B4-BE49-F238E27FC236}">
                <a16:creationId xmlns:a16="http://schemas.microsoft.com/office/drawing/2014/main" id="{2719C5F2-5E19-916D-CC16-04C59AC776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8948" y="1357287"/>
            <a:ext cx="2815454" cy="2937534"/>
          </a:xfrm>
          <a:prstGeom prst="rect">
            <a:avLst/>
          </a:prstGeom>
        </p:spPr>
      </p:pic>
      <p:pic>
        <p:nvPicPr>
          <p:cNvPr id="8" name="Picture 7">
            <a:extLst>
              <a:ext uri="{FF2B5EF4-FFF2-40B4-BE49-F238E27FC236}">
                <a16:creationId xmlns:a16="http://schemas.microsoft.com/office/drawing/2014/main" id="{FF0C120D-17C7-2B8B-C0C1-2BA94218C5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54402" y="1357287"/>
            <a:ext cx="5479636" cy="2795251"/>
          </a:xfrm>
          <a:prstGeom prst="rect">
            <a:avLst/>
          </a:prstGeom>
        </p:spPr>
      </p:pic>
      <p:pic>
        <p:nvPicPr>
          <p:cNvPr id="11" name="Picture 10">
            <a:extLst>
              <a:ext uri="{FF2B5EF4-FFF2-40B4-BE49-F238E27FC236}">
                <a16:creationId xmlns:a16="http://schemas.microsoft.com/office/drawing/2014/main" id="{6E2B5074-389C-28FD-EEBF-112C46EA142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26182" y="4007163"/>
            <a:ext cx="2500682" cy="2850837"/>
          </a:xfrm>
          <a:prstGeom prst="rect">
            <a:avLst/>
          </a:prstGeom>
        </p:spPr>
      </p:pic>
      <p:pic>
        <p:nvPicPr>
          <p:cNvPr id="15" name="Picture 14">
            <a:extLst>
              <a:ext uri="{FF2B5EF4-FFF2-40B4-BE49-F238E27FC236}">
                <a16:creationId xmlns:a16="http://schemas.microsoft.com/office/drawing/2014/main" id="{B8F943DC-6EE2-DDE3-7287-A05305A1A97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1668" y="4085285"/>
            <a:ext cx="5752370" cy="2772715"/>
          </a:xfrm>
          <a:prstGeom prst="rect">
            <a:avLst/>
          </a:prstGeom>
        </p:spPr>
      </p:pic>
      <p:sp>
        <p:nvSpPr>
          <p:cNvPr id="2" name="Rectangle 1"/>
          <p:cNvSpPr/>
          <p:nvPr/>
        </p:nvSpPr>
        <p:spPr>
          <a:xfrm>
            <a:off x="4282068" y="2531328"/>
            <a:ext cx="379142"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4337824" y="3233854"/>
            <a:ext cx="468352"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449337" y="3456878"/>
            <a:ext cx="825190" cy="108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754402" y="3657600"/>
            <a:ext cx="4764808" cy="181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938948" y="4616605"/>
            <a:ext cx="398876"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590371" y="6345044"/>
            <a:ext cx="4928839"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0812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D763-AB99-CD84-F765-72D8C888B4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3D813-CB20-2314-81BB-A4A06062D47C}"/>
              </a:ext>
            </a:extLst>
          </p:cNvPr>
          <p:cNvSpPr>
            <a:spLocks noGrp="1"/>
          </p:cNvSpPr>
          <p:nvPr>
            <p:ph type="title"/>
          </p:nvPr>
        </p:nvSpPr>
        <p:spPr>
          <a:xfrm>
            <a:off x="3188538" y="454602"/>
            <a:ext cx="5781428" cy="847592"/>
          </a:xfrm>
        </p:spPr>
        <p:txBody>
          <a:bodyPr>
            <a:normAutofit fontScale="90000"/>
          </a:bodyPr>
          <a:lstStyle/>
          <a:p>
            <a:r>
              <a:rPr lang="en-US" b="1" dirty="0">
                <a:solidFill>
                  <a:srgbClr val="404040"/>
                </a:solidFill>
                <a:effectLst/>
                <a:latin typeface="Arial" panose="020B0604020202020204" pitchFamily="34" charset="0"/>
                <a:cs typeface="Arial" panose="020B0604020202020204" pitchFamily="34" charset="0"/>
              </a:rPr>
              <a:t>Transaction Register </a:t>
            </a:r>
            <a:r>
              <a:rPr lang="en-US" sz="3200" b="1" dirty="0">
                <a:latin typeface="Arial" panose="020B0604020202020204" pitchFamily="34" charset="0"/>
                <a:cs typeface="Arial" panose="020B0604020202020204" pitchFamily="34" charset="0"/>
              </a:rPr>
              <a:t>Request</a:t>
            </a:r>
            <a:endParaRPr lang="en-US" b="1"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BB80539D-27B9-94EF-1ED4-9E9460D6F82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08852"/>
            <a:ext cx="1023584" cy="613211"/>
          </a:xfrm>
        </p:spPr>
      </p:pic>
      <p:sp>
        <p:nvSpPr>
          <p:cNvPr id="5" name="Rectangle 4">
            <a:extLst>
              <a:ext uri="{FF2B5EF4-FFF2-40B4-BE49-F238E27FC236}">
                <a16:creationId xmlns:a16="http://schemas.microsoft.com/office/drawing/2014/main" id="{89954E99-9CC4-076B-2026-1B5A946B658E}"/>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86EE0F-7B66-54DC-F2B5-45E5D5FB62A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4F2CD14-09FF-2E95-A308-A913E828C4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ADF19FC1-92C9-2E95-CC10-79A8149B4E45}"/>
              </a:ext>
            </a:extLst>
          </p:cNvPr>
          <p:cNvSpPr>
            <a:spLocks noGrp="1"/>
          </p:cNvSpPr>
          <p:nvPr>
            <p:ph type="body" sz="half" idx="2"/>
          </p:nvPr>
        </p:nvSpPr>
        <p:spPr>
          <a:xfrm>
            <a:off x="66662" y="1929740"/>
            <a:ext cx="3932237" cy="4312112"/>
          </a:xfrm>
        </p:spPr>
        <p:txBody>
          <a:bodyPr>
            <a:normAutofit fontScale="77500" lnSpcReduction="20000"/>
          </a:bodyPr>
          <a:lstStyle/>
          <a:p>
            <a:r>
              <a:rPr lang="en-US" sz="1900" dirty="0">
                <a:latin typeface="Arial" panose="020B0604020202020204" pitchFamily="34" charset="0"/>
                <a:cs typeface="Arial" panose="020B0604020202020204" pitchFamily="34" charset="0"/>
              </a:rPr>
              <a:t>From the top menu &gt; View &gt; Requests</a:t>
            </a:r>
          </a:p>
          <a:p>
            <a:r>
              <a:rPr lang="en-US" sz="1900" dirty="0">
                <a:latin typeface="Arial" panose="020B0604020202020204" pitchFamily="34" charset="0"/>
                <a:cs typeface="Arial" panose="020B0604020202020204" pitchFamily="34" charset="0"/>
              </a:rPr>
              <a:t>&gt;Create a New Request</a:t>
            </a:r>
          </a:p>
          <a:p>
            <a:r>
              <a:rPr lang="en-US" sz="1900" dirty="0">
                <a:latin typeface="Arial" panose="020B0604020202020204" pitchFamily="34" charset="0"/>
                <a:cs typeface="Arial" panose="020B0604020202020204" pitchFamily="34" charset="0"/>
              </a:rPr>
              <a:t>&gt; Single Request or Request Set &gt; OK</a:t>
            </a:r>
          </a:p>
          <a:p>
            <a:r>
              <a:rPr lang="en-US" altLang="en-US" sz="1900" dirty="0">
                <a:solidFill>
                  <a:srgbClr val="404040"/>
                </a:solidFill>
                <a:latin typeface="Arial" panose="020B0604020202020204" pitchFamily="34" charset="0"/>
                <a:cs typeface="Arial" panose="020B0604020202020204" pitchFamily="34" charset="0"/>
              </a:rPr>
              <a:t>Select </a:t>
            </a:r>
            <a:r>
              <a:rPr lang="en-US" sz="1900" dirty="0">
                <a:solidFill>
                  <a:srgbClr val="404040"/>
                </a:solidFill>
                <a:latin typeface="Arial" panose="020B0604020202020204" pitchFamily="34" charset="0"/>
                <a:cs typeface="Arial" panose="020B0604020202020204" pitchFamily="34" charset="0"/>
              </a:rPr>
              <a:t> </a:t>
            </a:r>
            <a:r>
              <a:rPr lang="en-US" sz="1900" b="1" dirty="0">
                <a:solidFill>
                  <a:srgbClr val="404040"/>
                </a:solidFill>
                <a:latin typeface="Arial" panose="020B0604020202020204" pitchFamily="34" charset="0"/>
                <a:cs typeface="Arial" panose="020B0604020202020204" pitchFamily="34" charset="0"/>
              </a:rPr>
              <a:t>Name</a:t>
            </a:r>
            <a:r>
              <a:rPr lang="en-US" sz="1900" dirty="0">
                <a:solidFill>
                  <a:srgbClr val="404040"/>
                </a:solidFill>
                <a:latin typeface="Arial" panose="020B0604020202020204" pitchFamily="34" charset="0"/>
                <a:cs typeface="Arial" panose="020B0604020202020204" pitchFamily="34" charset="0"/>
              </a:rPr>
              <a:t> (</a:t>
            </a:r>
            <a:r>
              <a:rPr lang="en-US" sz="1900" b="0" dirty="0">
                <a:solidFill>
                  <a:srgbClr val="404040"/>
                </a:solidFill>
                <a:effectLst/>
                <a:latin typeface="Arial" panose="020B0604020202020204" pitchFamily="34" charset="0"/>
                <a:cs typeface="Arial" panose="020B0604020202020204" pitchFamily="34" charset="0"/>
              </a:rPr>
              <a:t>Transaction Register</a:t>
            </a:r>
            <a:r>
              <a:rPr lang="en-US" sz="1900" dirty="0">
                <a:solidFill>
                  <a:srgbClr val="404040"/>
                </a:solidFill>
                <a:latin typeface="Arial" panose="020B0604020202020204" pitchFamily="34" charset="0"/>
                <a:cs typeface="Arial" panose="020B0604020202020204" pitchFamily="34" charset="0"/>
              </a:rPr>
              <a:t>)</a:t>
            </a:r>
          </a:p>
          <a:p>
            <a:r>
              <a:rPr lang="en-US" sz="1900" dirty="0">
                <a:solidFill>
                  <a:srgbClr val="404040"/>
                </a:solidFill>
                <a:latin typeface="Arial" panose="020B0604020202020204" pitchFamily="34" charset="0"/>
                <a:cs typeface="Arial" panose="020B0604020202020204" pitchFamily="34" charset="0"/>
              </a:rPr>
              <a:t> &gt; Press Enter </a:t>
            </a:r>
          </a:p>
          <a:p>
            <a:r>
              <a:rPr lang="en-US" sz="1900" dirty="0">
                <a:solidFill>
                  <a:srgbClr val="404040"/>
                </a:solidFill>
                <a:latin typeface="Arial" panose="020B0604020202020204" pitchFamily="34" charset="0"/>
                <a:cs typeface="Arial" panose="020B0604020202020204" pitchFamily="34" charset="0"/>
              </a:rPr>
              <a:t>To Open New Window </a:t>
            </a:r>
            <a:r>
              <a:rPr lang="en-US" sz="1900" b="1" dirty="0">
                <a:solidFill>
                  <a:srgbClr val="404040"/>
                </a:solidFill>
                <a:latin typeface="Arial" panose="020B0604020202020204" pitchFamily="34" charset="0"/>
                <a:cs typeface="Arial" panose="020B0604020202020204" pitchFamily="34" charset="0"/>
              </a:rPr>
              <a:t>Parameters</a:t>
            </a:r>
          </a:p>
          <a:p>
            <a:r>
              <a:rPr lang="en-US" altLang="en-US" sz="1900" dirty="0">
                <a:solidFill>
                  <a:srgbClr val="404040"/>
                </a:solidFill>
                <a:latin typeface="Arial" panose="020B0604020202020204" pitchFamily="34" charset="0"/>
                <a:cs typeface="Arial" panose="020B0604020202020204" pitchFamily="34" charset="0"/>
              </a:rPr>
              <a:t>&gt; </a:t>
            </a:r>
            <a:r>
              <a:rPr lang="en-US" sz="1900" b="0" dirty="0">
                <a:solidFill>
                  <a:srgbClr val="404040"/>
                </a:solidFill>
                <a:effectLst/>
                <a:latin typeface="Arial" panose="020B0604020202020204" pitchFamily="34" charset="0"/>
                <a:cs typeface="Arial" panose="020B0604020202020204" pitchFamily="34" charset="0"/>
              </a:rPr>
              <a:t>Set </a:t>
            </a:r>
            <a:r>
              <a:rPr lang="en-US" sz="1900" b="1" dirty="0">
                <a:solidFill>
                  <a:srgbClr val="404040"/>
                </a:solidFill>
                <a:effectLst/>
                <a:latin typeface="Arial" panose="020B0604020202020204" pitchFamily="34" charset="0"/>
                <a:cs typeface="Arial" panose="020B0604020202020204" pitchFamily="34" charset="0"/>
              </a:rPr>
              <a:t>GL Date From </a:t>
            </a:r>
            <a:r>
              <a:rPr lang="en-US" sz="1900" b="0" dirty="0">
                <a:solidFill>
                  <a:srgbClr val="404040"/>
                </a:solidFill>
                <a:effectLst/>
                <a:latin typeface="Arial" panose="020B0604020202020204" pitchFamily="34" charset="0"/>
                <a:cs typeface="Arial" panose="020B0604020202020204" pitchFamily="34" charset="0"/>
              </a:rPr>
              <a:t>01-MAY-2012)</a:t>
            </a:r>
            <a:endParaRPr lang="ar-EG" sz="1900" b="0" dirty="0">
              <a:solidFill>
                <a:srgbClr val="404040"/>
              </a:solidFill>
              <a:effectLst/>
              <a:latin typeface="Arial" panose="020B0604020202020204" pitchFamily="34" charset="0"/>
              <a:cs typeface="Arial" panose="020B0604020202020204" pitchFamily="34" charset="0"/>
            </a:endParaRPr>
          </a:p>
          <a:p>
            <a:r>
              <a:rPr lang="en-US" sz="1900" b="0" dirty="0">
                <a:solidFill>
                  <a:srgbClr val="404040"/>
                </a:solidFill>
                <a:effectLst/>
                <a:latin typeface="Arial" panose="020B0604020202020204" pitchFamily="34" charset="0"/>
                <a:cs typeface="Arial" panose="020B0604020202020204" pitchFamily="34" charset="0"/>
              </a:rPr>
              <a:t> &gt;Set </a:t>
            </a:r>
            <a:r>
              <a:rPr lang="en-US" sz="1900" b="1" dirty="0">
                <a:solidFill>
                  <a:srgbClr val="404040"/>
                </a:solidFill>
                <a:effectLst/>
                <a:latin typeface="Arial" panose="020B0604020202020204" pitchFamily="34" charset="0"/>
                <a:cs typeface="Arial" panose="020B0604020202020204" pitchFamily="34" charset="0"/>
              </a:rPr>
              <a:t>GL Date To </a:t>
            </a:r>
            <a:r>
              <a:rPr lang="en-US" sz="1900" b="0" dirty="0">
                <a:solidFill>
                  <a:srgbClr val="404040"/>
                </a:solidFill>
                <a:effectLst/>
                <a:latin typeface="Arial" panose="020B0604020202020204" pitchFamily="34" charset="0"/>
                <a:cs typeface="Arial" panose="020B0604020202020204" pitchFamily="34" charset="0"/>
              </a:rPr>
              <a:t>(30-MAY-2012)</a:t>
            </a:r>
            <a:r>
              <a:rPr lang="en-US" altLang="en-US" sz="1900" dirty="0">
                <a:solidFill>
                  <a:srgbClr val="404040"/>
                </a:solidFill>
                <a:latin typeface="Arial" panose="020B0604020202020204" pitchFamily="34" charset="0"/>
                <a:cs typeface="Arial" panose="020B0604020202020204" pitchFamily="34" charset="0"/>
              </a:rPr>
              <a:t> &gt;</a:t>
            </a:r>
            <a:endParaRPr lang="ar-EG" altLang="en-US" sz="1900" dirty="0">
              <a:solidFill>
                <a:srgbClr val="404040"/>
              </a:solidFill>
              <a:latin typeface="Arial" panose="020B0604020202020204" pitchFamily="34" charset="0"/>
              <a:cs typeface="Arial" panose="020B0604020202020204" pitchFamily="34" charset="0"/>
            </a:endParaRPr>
          </a:p>
          <a:p>
            <a:r>
              <a:rPr lang="en-US" altLang="en-US" sz="1900" dirty="0">
                <a:solidFill>
                  <a:srgbClr val="404040"/>
                </a:solidFill>
                <a:latin typeface="Arial" panose="020B0604020202020204" pitchFamily="34" charset="0"/>
                <a:cs typeface="Arial" panose="020B0604020202020204" pitchFamily="34" charset="0"/>
              </a:rPr>
              <a:t> Click </a:t>
            </a:r>
            <a:r>
              <a:rPr lang="en-US" altLang="en-US" sz="1900" b="1" dirty="0">
                <a:solidFill>
                  <a:srgbClr val="404040"/>
                </a:solidFill>
                <a:latin typeface="Arial" panose="020B0604020202020204" pitchFamily="34" charset="0"/>
                <a:cs typeface="Arial" panose="020B0604020202020204" pitchFamily="34" charset="0"/>
              </a:rPr>
              <a:t>OK</a:t>
            </a:r>
            <a:r>
              <a:rPr lang="en-US" altLang="en-US" sz="1900" dirty="0">
                <a:solidFill>
                  <a:srgbClr val="404040"/>
                </a:solidFill>
                <a:latin typeface="Arial" panose="020B0604020202020204" pitchFamily="34" charset="0"/>
                <a:cs typeface="Arial" panose="020B0604020202020204" pitchFamily="34" charset="0"/>
              </a:rPr>
              <a:t> </a:t>
            </a:r>
          </a:p>
          <a:p>
            <a:r>
              <a:rPr lang="en-US" sz="1900" dirty="0">
                <a:latin typeface="Arial" panose="020B0604020202020204" pitchFamily="34" charset="0"/>
                <a:cs typeface="Arial" panose="020B0604020202020204" pitchFamily="34" charset="0"/>
              </a:rPr>
              <a:t>We go back to window </a:t>
            </a:r>
            <a:r>
              <a:rPr lang="en-US" sz="1900" b="1" dirty="0">
                <a:latin typeface="Arial" panose="020B0604020202020204" pitchFamily="34" charset="0"/>
                <a:cs typeface="Arial" panose="020B0604020202020204" pitchFamily="34" charset="0"/>
              </a:rPr>
              <a:t>submit Request </a:t>
            </a:r>
            <a:r>
              <a:rPr lang="en-US" altLang="en-US" sz="1900" dirty="0">
                <a:solidFill>
                  <a:srgbClr val="404040"/>
                </a:solidFill>
                <a:latin typeface="Arial" panose="020B0604020202020204" pitchFamily="34" charset="0"/>
                <a:cs typeface="Arial" panose="020B0604020202020204" pitchFamily="34" charset="0"/>
              </a:rPr>
              <a:t>&gt;</a:t>
            </a:r>
            <a:r>
              <a:rPr lang="en-US" sz="1900" dirty="0">
                <a:solidFill>
                  <a:srgbClr val="404040"/>
                </a:solidFill>
                <a:latin typeface="Arial" panose="020B0604020202020204" pitchFamily="34" charset="0"/>
                <a:cs typeface="Arial" panose="020B0604020202020204" pitchFamily="34" charset="0"/>
              </a:rPr>
              <a:t> </a:t>
            </a:r>
            <a:r>
              <a:rPr lang="en-US" altLang="en-US" sz="1900" dirty="0">
                <a:solidFill>
                  <a:srgbClr val="404040"/>
                </a:solidFill>
                <a:latin typeface="Arial" panose="020B0604020202020204" pitchFamily="34" charset="0"/>
                <a:cs typeface="Arial" panose="020B0604020202020204" pitchFamily="34" charset="0"/>
              </a:rPr>
              <a:t>Click </a:t>
            </a:r>
            <a:r>
              <a:rPr lang="en-US" sz="1900" b="1" dirty="0">
                <a:latin typeface="Arial" panose="020B0604020202020204" pitchFamily="34" charset="0"/>
                <a:cs typeface="Arial" panose="020B0604020202020204" pitchFamily="34" charset="0"/>
              </a:rPr>
              <a:t> submit</a:t>
            </a:r>
            <a:endParaRPr lang="ar-EG" sz="1900" b="1" dirty="0">
              <a:latin typeface="Arial" panose="020B0604020202020204" pitchFamily="34" charset="0"/>
              <a:cs typeface="Arial" panose="020B0604020202020204" pitchFamily="34" charset="0"/>
            </a:endParaRPr>
          </a:p>
          <a:p>
            <a:r>
              <a:rPr lang="en-US" sz="1900" dirty="0">
                <a:solidFill>
                  <a:srgbClr val="404040"/>
                </a:solidFill>
                <a:latin typeface="Arial" panose="020B0604020202020204" pitchFamily="34" charset="0"/>
                <a:cs typeface="Arial" panose="020B0604020202020204" pitchFamily="34" charset="0"/>
              </a:rPr>
              <a:t>Open</a:t>
            </a:r>
            <a:r>
              <a:rPr lang="en-US" sz="1900" dirty="0">
                <a:latin typeface="Arial" panose="020B0604020202020204" pitchFamily="34" charset="0"/>
                <a:cs typeface="Arial" panose="020B0604020202020204" pitchFamily="34" charset="0"/>
              </a:rPr>
              <a:t> new window</a:t>
            </a:r>
            <a:r>
              <a:rPr lang="en-US" sz="1900" dirty="0">
                <a:solidFill>
                  <a:srgbClr val="404040"/>
                </a:solidFill>
                <a:latin typeface="Arial" panose="020B0604020202020204" pitchFamily="34" charset="0"/>
                <a:cs typeface="Arial" panose="020B0604020202020204" pitchFamily="34" charset="0"/>
              </a:rPr>
              <a:t> Requests</a:t>
            </a:r>
          </a:p>
          <a:p>
            <a:r>
              <a:rPr lang="en-US" sz="1900" dirty="0">
                <a:solidFill>
                  <a:srgbClr val="404040"/>
                </a:solidFill>
                <a:latin typeface="Arial" panose="020B0604020202020204" pitchFamily="34" charset="0"/>
                <a:cs typeface="Arial" panose="020B0604020202020204" pitchFamily="34" charset="0"/>
              </a:rPr>
              <a:t>Find </a:t>
            </a:r>
            <a:r>
              <a:rPr lang="en-US" sz="1900" b="1" dirty="0">
                <a:solidFill>
                  <a:srgbClr val="404040"/>
                </a:solidFill>
                <a:latin typeface="Arial" panose="020B0604020202020204" pitchFamily="34" charset="0"/>
                <a:cs typeface="Arial" panose="020B0604020202020204" pitchFamily="34" charset="0"/>
              </a:rPr>
              <a:t>Request ID</a:t>
            </a:r>
            <a:r>
              <a:rPr lang="en-US" sz="1900" dirty="0">
                <a:solidFill>
                  <a:srgbClr val="404040"/>
                </a:solidFill>
                <a:latin typeface="Arial" panose="020B0604020202020204" pitchFamily="34" charset="0"/>
                <a:cs typeface="Arial" panose="020B0604020202020204" pitchFamily="34" charset="0"/>
              </a:rPr>
              <a:t> 5951296 &gt;</a:t>
            </a: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Create</a:t>
            </a:r>
            <a:r>
              <a:rPr lang="en-US" sz="1900" b="1" dirty="0">
                <a:solidFill>
                  <a:srgbClr val="404040"/>
                </a:solidFill>
                <a:latin typeface="Arial" panose="020B0604020202020204" pitchFamily="34" charset="0"/>
                <a:cs typeface="Arial" panose="020B0604020202020204" pitchFamily="34" charset="0"/>
              </a:rPr>
              <a:t> Refresh Data</a:t>
            </a:r>
            <a:r>
              <a:rPr lang="en-US" sz="1900" dirty="0">
                <a:solidFill>
                  <a:srgbClr val="404040"/>
                </a:solidFill>
                <a:latin typeface="Arial" panose="020B0604020202020204" pitchFamily="34" charset="0"/>
                <a:cs typeface="Arial" panose="020B0604020202020204" pitchFamily="34" charset="0"/>
              </a:rPr>
              <a:t> &gt; Wait for </a:t>
            </a:r>
            <a:r>
              <a:rPr lang="en-US" sz="1900" b="1" dirty="0">
                <a:solidFill>
                  <a:srgbClr val="404040"/>
                </a:solidFill>
                <a:latin typeface="Arial" panose="020B0604020202020204" pitchFamily="34" charset="0"/>
                <a:cs typeface="Arial" panose="020B0604020202020204" pitchFamily="34" charset="0"/>
              </a:rPr>
              <a:t>Phase</a:t>
            </a:r>
            <a:r>
              <a:rPr lang="en-US" sz="1900" dirty="0">
                <a:solidFill>
                  <a:srgbClr val="404040"/>
                </a:solidFill>
                <a:latin typeface="Arial" panose="020B0604020202020204" pitchFamily="34" charset="0"/>
                <a:cs typeface="Arial" panose="020B0604020202020204" pitchFamily="34" charset="0"/>
              </a:rPr>
              <a:t> to change from </a:t>
            </a:r>
            <a:r>
              <a:rPr lang="en-US" sz="1900" b="1" dirty="0">
                <a:solidFill>
                  <a:srgbClr val="404040"/>
                </a:solidFill>
                <a:latin typeface="Arial" panose="020B0604020202020204" pitchFamily="34" charset="0"/>
                <a:cs typeface="Arial" panose="020B0604020202020204" pitchFamily="34" charset="0"/>
              </a:rPr>
              <a:t>Running</a:t>
            </a:r>
            <a:r>
              <a:rPr lang="en-US" sz="1900" dirty="0">
                <a:solidFill>
                  <a:srgbClr val="404040"/>
                </a:solidFill>
                <a:latin typeface="Arial" panose="020B0604020202020204" pitchFamily="34" charset="0"/>
                <a:cs typeface="Arial" panose="020B0604020202020204" pitchFamily="34" charset="0"/>
              </a:rPr>
              <a:t> to </a:t>
            </a:r>
            <a:r>
              <a:rPr lang="en-US" sz="1900" b="1" dirty="0">
                <a:solidFill>
                  <a:srgbClr val="404040"/>
                </a:solidFill>
                <a:latin typeface="Arial" panose="020B0604020202020204" pitchFamily="34" charset="0"/>
                <a:cs typeface="Arial" panose="020B0604020202020204" pitchFamily="34" charset="0"/>
              </a:rPr>
              <a:t>Completed</a:t>
            </a:r>
            <a:r>
              <a:rPr lang="en-US" sz="1900" dirty="0">
                <a:solidFill>
                  <a:srgbClr val="404040"/>
                </a:solidFill>
                <a:latin typeface="Arial" panose="020B0604020202020204" pitchFamily="34" charset="0"/>
                <a:cs typeface="Arial" panose="020B0604020202020204" pitchFamily="34" charset="0"/>
              </a:rPr>
              <a:t>.</a:t>
            </a:r>
            <a:endParaRPr lang="ar-EG" sz="1900" dirty="0">
              <a:solidFill>
                <a:srgbClr val="404040"/>
              </a:solidFill>
              <a:latin typeface="Arial" panose="020B0604020202020204" pitchFamily="34" charset="0"/>
              <a:cs typeface="Arial" panose="020B0604020202020204" pitchFamily="34" charset="0"/>
            </a:endParaRPr>
          </a:p>
          <a:p>
            <a:r>
              <a:rPr lang="en-US" altLang="en-US" sz="1900" dirty="0">
                <a:solidFill>
                  <a:srgbClr val="404040"/>
                </a:solidFill>
                <a:latin typeface="Arial" panose="020B0604020202020204" pitchFamily="34" charset="0"/>
                <a:cs typeface="Arial" panose="020B0604020202020204" pitchFamily="34" charset="0"/>
              </a:rPr>
              <a:t>Click </a:t>
            </a:r>
            <a:r>
              <a:rPr lang="en-US" sz="1900" b="1" dirty="0">
                <a:solidFill>
                  <a:srgbClr val="404040"/>
                </a:solidFill>
                <a:latin typeface="Arial" panose="020B0604020202020204" pitchFamily="34" charset="0"/>
                <a:cs typeface="Arial" panose="020B0604020202020204" pitchFamily="34" charset="0"/>
              </a:rPr>
              <a:t>Submit a New Request</a:t>
            </a:r>
          </a:p>
          <a:p>
            <a:endParaRPr lang="en-US" dirty="0">
              <a:solidFill>
                <a:srgbClr val="404040"/>
              </a:solidFill>
              <a:latin typeface="Inter"/>
            </a:endParaRPr>
          </a:p>
          <a:p>
            <a:endParaRPr lang="en-US" dirty="0">
              <a:solidFill>
                <a:srgbClr val="404040"/>
              </a:solidFill>
              <a:latin typeface="Inter"/>
            </a:endParaRPr>
          </a:p>
          <a:p>
            <a:endParaRPr lang="en-US" dirty="0"/>
          </a:p>
          <a:p>
            <a:endParaRPr lang="en-US" dirty="0"/>
          </a:p>
        </p:txBody>
      </p:sp>
      <p:pic>
        <p:nvPicPr>
          <p:cNvPr id="4" name="Picture 3">
            <a:extLst>
              <a:ext uri="{FF2B5EF4-FFF2-40B4-BE49-F238E27FC236}">
                <a16:creationId xmlns:a16="http://schemas.microsoft.com/office/drawing/2014/main" id="{130F9E79-302C-23A2-1F7E-82EE70749D4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2660" y="1450038"/>
            <a:ext cx="3932237" cy="3338497"/>
          </a:xfrm>
          <a:prstGeom prst="rect">
            <a:avLst/>
          </a:prstGeom>
        </p:spPr>
      </p:pic>
      <p:pic>
        <p:nvPicPr>
          <p:cNvPr id="8" name="Picture 7">
            <a:extLst>
              <a:ext uri="{FF2B5EF4-FFF2-40B4-BE49-F238E27FC236}">
                <a16:creationId xmlns:a16="http://schemas.microsoft.com/office/drawing/2014/main" id="{3AD1ECD6-3874-0BD0-1424-631A80BBBE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57494" y="1355033"/>
            <a:ext cx="4372100" cy="3678473"/>
          </a:xfrm>
          <a:prstGeom prst="rect">
            <a:avLst/>
          </a:prstGeom>
        </p:spPr>
      </p:pic>
      <p:pic>
        <p:nvPicPr>
          <p:cNvPr id="11" name="Picture 10">
            <a:extLst>
              <a:ext uri="{FF2B5EF4-FFF2-40B4-BE49-F238E27FC236}">
                <a16:creationId xmlns:a16="http://schemas.microsoft.com/office/drawing/2014/main" id="{442CA333-052D-9C00-C166-283B08B7345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92659" y="4788535"/>
            <a:ext cx="6348867" cy="2039918"/>
          </a:xfrm>
          <a:prstGeom prst="rect">
            <a:avLst/>
          </a:prstGeom>
        </p:spPr>
      </p:pic>
      <p:sp>
        <p:nvSpPr>
          <p:cNvPr id="3" name="Rectangle 2"/>
          <p:cNvSpPr/>
          <p:nvPr/>
        </p:nvSpPr>
        <p:spPr>
          <a:xfrm>
            <a:off x="4304371" y="1929740"/>
            <a:ext cx="323385" cy="267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48254" y="2352907"/>
            <a:ext cx="423746" cy="111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408020" y="2352907"/>
            <a:ext cx="561946" cy="301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805532" y="4735696"/>
            <a:ext cx="262727" cy="181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122020" y="4516244"/>
            <a:ext cx="546409"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998899" y="5252224"/>
            <a:ext cx="5825325" cy="167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148254" y="4917688"/>
            <a:ext cx="1003609" cy="115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637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2415-9820-13A0-AD00-35AAA9D9367B}"/>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F1A3ACA-F03E-8DFC-8900-2596345D019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93F617E3-76AF-2DD6-5C98-03CA352BCB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817B0E-C73D-AB7E-17B9-1C1A5644A1A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79E96DAF-2A11-9F97-78BB-47A603DB5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81ACB381-A631-D133-5F93-F5C2C06E8DD0}"/>
              </a:ext>
            </a:extLst>
          </p:cNvPr>
          <p:cNvSpPr>
            <a:spLocks noGrp="1"/>
          </p:cNvSpPr>
          <p:nvPr>
            <p:ph type="body" sz="half" idx="2"/>
          </p:nvPr>
        </p:nvSpPr>
        <p:spPr>
          <a:xfrm>
            <a:off x="66662" y="1677389"/>
            <a:ext cx="3932237" cy="4712260"/>
          </a:xfrm>
        </p:spPr>
        <p:txBody>
          <a:bodyPr>
            <a:normAutofit lnSpcReduction="10000"/>
          </a:bodyPr>
          <a:lstStyle/>
          <a:p>
            <a:r>
              <a:rPr lang="en-US" dirty="0">
                <a:latin typeface="Arial" panose="020B0604020202020204" pitchFamily="34" charset="0"/>
              </a:rPr>
              <a:t>Open new window </a:t>
            </a:r>
            <a:r>
              <a:rPr lang="en-US" b="1" dirty="0">
                <a:latin typeface="Arial" panose="020B0604020202020204" pitchFamily="34" charset="0"/>
              </a:rPr>
              <a:t>submit Request</a:t>
            </a:r>
          </a:p>
          <a:p>
            <a:r>
              <a:rPr lang="en-US" altLang="en-US" dirty="0">
                <a:solidFill>
                  <a:srgbClr val="404040"/>
                </a:solidFill>
                <a:latin typeface="Arial" panose="020B0604020202020204" pitchFamily="34" charset="0"/>
                <a:cs typeface="Arial" panose="020B0604020202020204" pitchFamily="34" charset="0"/>
              </a:rPr>
              <a:t>Select </a:t>
            </a:r>
            <a:r>
              <a:rPr lang="en-US" dirty="0">
                <a:solidFill>
                  <a:srgbClr val="404040"/>
                </a:solidFill>
                <a:latin typeface="Arial" panose="020B0604020202020204" pitchFamily="34" charset="0"/>
                <a:cs typeface="Arial" panose="020B0604020202020204" pitchFamily="34" charset="0"/>
              </a:rPr>
              <a:t> </a:t>
            </a:r>
            <a:r>
              <a:rPr lang="en-US" b="1" dirty="0">
                <a:solidFill>
                  <a:srgbClr val="404040"/>
                </a:solidFill>
                <a:latin typeface="Arial" panose="020B0604020202020204" pitchFamily="34" charset="0"/>
                <a:cs typeface="Arial" panose="020B0604020202020204" pitchFamily="34" charset="0"/>
              </a:rPr>
              <a:t>Name</a:t>
            </a:r>
            <a:r>
              <a:rPr lang="en-US" dirty="0">
                <a:solidFill>
                  <a:srgbClr val="404040"/>
                </a:solidFill>
                <a:latin typeface="Arial" panose="020B0604020202020204" pitchFamily="34" charset="0"/>
                <a:cs typeface="Arial" panose="020B0604020202020204" pitchFamily="34" charset="0"/>
              </a:rPr>
              <a:t> (</a:t>
            </a:r>
            <a:r>
              <a:rPr lang="en-US" b="1" dirty="0">
                <a:solidFill>
                  <a:srgbClr val="404040"/>
                </a:solidFill>
                <a:effectLst/>
                <a:latin typeface="Arial" panose="020B0604020202020204" pitchFamily="34" charset="0"/>
                <a:cs typeface="Arial" panose="020B0604020202020204" pitchFamily="34" charset="0"/>
              </a:rPr>
              <a:t>Receipt Register</a:t>
            </a:r>
            <a:r>
              <a:rPr lang="en-US" dirty="0">
                <a:solidFill>
                  <a:srgbClr val="404040"/>
                </a:solidFill>
                <a:latin typeface="Arial" panose="020B0604020202020204" pitchFamily="34" charset="0"/>
                <a:cs typeface="Arial" panose="020B0604020202020204" pitchFamily="34" charset="0"/>
              </a:rPr>
              <a:t>)</a:t>
            </a:r>
          </a:p>
          <a:p>
            <a:r>
              <a:rPr lang="en-US" dirty="0">
                <a:solidFill>
                  <a:srgbClr val="404040"/>
                </a:solidFill>
                <a:latin typeface="Arial" panose="020B0604020202020204" pitchFamily="34" charset="0"/>
                <a:cs typeface="Arial" panose="020B0604020202020204" pitchFamily="34" charset="0"/>
              </a:rPr>
              <a:t> &gt; Press Enter </a:t>
            </a:r>
          </a:p>
          <a:p>
            <a:r>
              <a:rPr lang="en-US" dirty="0">
                <a:solidFill>
                  <a:srgbClr val="404040"/>
                </a:solidFill>
                <a:latin typeface="Arial" panose="020B0604020202020204" pitchFamily="34" charset="0"/>
                <a:cs typeface="Arial" panose="020B0604020202020204" pitchFamily="34" charset="0"/>
              </a:rPr>
              <a:t>To Open New Window </a:t>
            </a:r>
            <a:r>
              <a:rPr lang="en-US" b="1" dirty="0">
                <a:solidFill>
                  <a:srgbClr val="404040"/>
                </a:solidFill>
                <a:latin typeface="Arial" panose="020B0604020202020204" pitchFamily="34" charset="0"/>
                <a:cs typeface="Arial" panose="020B0604020202020204" pitchFamily="34" charset="0"/>
              </a:rPr>
              <a:t>Parameters</a:t>
            </a:r>
          </a:p>
          <a:p>
            <a:r>
              <a:rPr lang="en-US" b="1" dirty="0">
                <a:solidFill>
                  <a:srgbClr val="404040"/>
                </a:solidFill>
                <a:latin typeface="Arial" panose="020B0604020202020204" pitchFamily="34" charset="0"/>
                <a:cs typeface="Arial" panose="020B0604020202020204" pitchFamily="34" charset="0"/>
              </a:rPr>
              <a:t> </a:t>
            </a:r>
            <a:r>
              <a:rPr lang="en-US" dirty="0">
                <a:solidFill>
                  <a:srgbClr val="404040"/>
                </a:solidFill>
                <a:latin typeface="Arial" panose="020B0604020202020204" pitchFamily="34" charset="0"/>
                <a:cs typeface="Arial" panose="020B0604020202020204" pitchFamily="34" charset="0"/>
              </a:rPr>
              <a:t>&gt;</a:t>
            </a:r>
            <a:r>
              <a:rPr lang="en-US" altLang="en-US" dirty="0">
                <a:solidFill>
                  <a:srgbClr val="404040"/>
                </a:solidFill>
                <a:latin typeface="Arial" panose="020B0604020202020204" pitchFamily="34" charset="0"/>
                <a:cs typeface="Arial" panose="020B0604020202020204" pitchFamily="34" charset="0"/>
              </a:rPr>
              <a:t>Select </a:t>
            </a:r>
            <a:r>
              <a:rPr lang="en-US" b="1" dirty="0">
                <a:solidFill>
                  <a:srgbClr val="404040"/>
                </a:solidFill>
                <a:effectLst/>
                <a:latin typeface="Arial" panose="020B0604020202020204" pitchFamily="34" charset="0"/>
                <a:cs typeface="Arial" panose="020B0604020202020204" pitchFamily="34" charset="0"/>
              </a:rPr>
              <a:t>Ledger Currency</a:t>
            </a:r>
            <a:r>
              <a:rPr lang="en-US" altLang="en-US" dirty="0">
                <a:solidFill>
                  <a:srgbClr val="404040"/>
                </a:solidFill>
                <a:latin typeface="Arial" panose="020B0604020202020204" pitchFamily="34" charset="0"/>
                <a:cs typeface="Arial" panose="020B0604020202020204" pitchFamily="34" charset="0"/>
              </a:rPr>
              <a:t> (</a:t>
            </a:r>
            <a:r>
              <a:rPr lang="en-US" b="0" dirty="0">
                <a:solidFill>
                  <a:srgbClr val="404040"/>
                </a:solidFill>
                <a:effectLst/>
                <a:latin typeface="Arial" panose="020B0604020202020204" pitchFamily="34" charset="0"/>
                <a:cs typeface="Arial" panose="020B0604020202020204" pitchFamily="34" charset="0"/>
              </a:rPr>
              <a:t>USD</a:t>
            </a:r>
            <a:r>
              <a:rPr lang="en-US" altLang="en-US" dirty="0">
                <a:solidFill>
                  <a:srgbClr val="404040"/>
                </a:solidFill>
                <a:latin typeface="Arial" panose="020B0604020202020204" pitchFamily="34" charset="0"/>
                <a:cs typeface="Arial" panose="020B0604020202020204" pitchFamily="34" charset="0"/>
              </a:rPr>
              <a:t>)</a:t>
            </a:r>
            <a:endParaRPr lang="ar-EG" altLang="en-US" dirty="0">
              <a:solidFill>
                <a:srgbClr val="404040"/>
              </a:solidFill>
              <a:latin typeface="Arial" panose="020B0604020202020204" pitchFamily="34" charset="0"/>
              <a:cs typeface="Arial" panose="020B0604020202020204" pitchFamily="34" charset="0"/>
            </a:endParaRPr>
          </a:p>
          <a:p>
            <a:r>
              <a:rPr lang="en-US" altLang="en-US" dirty="0">
                <a:solidFill>
                  <a:srgbClr val="404040"/>
                </a:solidFill>
                <a:latin typeface="Arial" panose="020B0604020202020204" pitchFamily="34" charset="0"/>
                <a:cs typeface="Arial" panose="020B0604020202020204" pitchFamily="34" charset="0"/>
              </a:rPr>
              <a:t> &gt; </a:t>
            </a:r>
            <a:r>
              <a:rPr lang="en-US" b="0" dirty="0">
                <a:solidFill>
                  <a:srgbClr val="404040"/>
                </a:solidFill>
                <a:effectLst/>
                <a:latin typeface="Arial" panose="020B0604020202020204" pitchFamily="34" charset="0"/>
                <a:cs typeface="Arial" panose="020B0604020202020204" pitchFamily="34" charset="0"/>
              </a:rPr>
              <a:t>Set </a:t>
            </a:r>
            <a:r>
              <a:rPr lang="en-US" b="1" dirty="0">
                <a:solidFill>
                  <a:srgbClr val="404040"/>
                </a:solidFill>
                <a:effectLst/>
                <a:latin typeface="Arial" panose="020B0604020202020204" pitchFamily="34" charset="0"/>
                <a:cs typeface="Arial" panose="020B0604020202020204" pitchFamily="34" charset="0"/>
              </a:rPr>
              <a:t>GL Date From </a:t>
            </a:r>
            <a:r>
              <a:rPr lang="en-US" dirty="0">
                <a:solidFill>
                  <a:srgbClr val="404040"/>
                </a:solidFill>
                <a:effectLst/>
                <a:latin typeface="Arial" panose="020B0604020202020204" pitchFamily="34" charset="0"/>
                <a:cs typeface="Arial" panose="020B0604020202020204" pitchFamily="34" charset="0"/>
              </a:rPr>
              <a:t>(</a:t>
            </a:r>
            <a:r>
              <a:rPr lang="en-US" b="0" dirty="0">
                <a:solidFill>
                  <a:srgbClr val="404040"/>
                </a:solidFill>
                <a:effectLst/>
                <a:latin typeface="Arial" panose="020B0604020202020204" pitchFamily="34" charset="0"/>
                <a:cs typeface="Arial" panose="020B0604020202020204" pitchFamily="34" charset="0"/>
              </a:rPr>
              <a:t>01-MAY-2012)</a:t>
            </a:r>
            <a:endParaRPr lang="ar-EG" b="0" dirty="0">
              <a:solidFill>
                <a:srgbClr val="404040"/>
              </a:solidFill>
              <a:effectLst/>
              <a:latin typeface="Arial" panose="020B0604020202020204" pitchFamily="34" charset="0"/>
              <a:cs typeface="Arial" panose="020B0604020202020204" pitchFamily="34" charset="0"/>
            </a:endParaRPr>
          </a:p>
          <a:p>
            <a:r>
              <a:rPr lang="en-US" b="0" dirty="0">
                <a:solidFill>
                  <a:srgbClr val="404040"/>
                </a:solidFill>
                <a:effectLst/>
                <a:latin typeface="Arial" panose="020B0604020202020204" pitchFamily="34" charset="0"/>
                <a:cs typeface="Arial" panose="020B0604020202020204" pitchFamily="34" charset="0"/>
              </a:rPr>
              <a:t> &gt;Set </a:t>
            </a:r>
            <a:r>
              <a:rPr lang="en-US" b="1" dirty="0">
                <a:solidFill>
                  <a:srgbClr val="404040"/>
                </a:solidFill>
                <a:effectLst/>
                <a:latin typeface="Arial" panose="020B0604020202020204" pitchFamily="34" charset="0"/>
                <a:cs typeface="Arial" panose="020B0604020202020204" pitchFamily="34" charset="0"/>
              </a:rPr>
              <a:t>GL Date To </a:t>
            </a:r>
            <a:r>
              <a:rPr lang="en-US" b="0" dirty="0">
                <a:solidFill>
                  <a:srgbClr val="404040"/>
                </a:solidFill>
                <a:effectLst/>
                <a:latin typeface="Arial" panose="020B0604020202020204" pitchFamily="34" charset="0"/>
                <a:cs typeface="Arial" panose="020B0604020202020204" pitchFamily="34" charset="0"/>
              </a:rPr>
              <a:t>(30-MAY-2012)</a:t>
            </a:r>
            <a:r>
              <a:rPr lang="en-US" altLang="en-US" dirty="0">
                <a:solidFill>
                  <a:srgbClr val="404040"/>
                </a:solidFill>
                <a:latin typeface="Arial" panose="020B0604020202020204" pitchFamily="34" charset="0"/>
                <a:cs typeface="Arial" panose="020B0604020202020204" pitchFamily="34" charset="0"/>
              </a:rPr>
              <a:t> &gt;</a:t>
            </a:r>
            <a:endParaRPr lang="ar-EG" altLang="en-US" dirty="0">
              <a:solidFill>
                <a:srgbClr val="404040"/>
              </a:solidFill>
              <a:latin typeface="Arial" panose="020B0604020202020204" pitchFamily="34" charset="0"/>
              <a:cs typeface="Arial" panose="020B0604020202020204" pitchFamily="34" charset="0"/>
            </a:endParaRPr>
          </a:p>
          <a:p>
            <a:r>
              <a:rPr lang="en-US" altLang="en-US" dirty="0">
                <a:solidFill>
                  <a:srgbClr val="404040"/>
                </a:solidFill>
                <a:latin typeface="Arial" panose="020B0604020202020204" pitchFamily="34" charset="0"/>
                <a:cs typeface="Arial" panose="020B0604020202020204" pitchFamily="34" charset="0"/>
              </a:rPr>
              <a:t> Click </a:t>
            </a:r>
            <a:r>
              <a:rPr lang="en-US" altLang="en-US" b="1" dirty="0">
                <a:solidFill>
                  <a:srgbClr val="404040"/>
                </a:solidFill>
                <a:latin typeface="Arial" panose="020B0604020202020204" pitchFamily="34" charset="0"/>
                <a:cs typeface="Arial" panose="020B0604020202020204" pitchFamily="34" charset="0"/>
              </a:rPr>
              <a:t>OK</a:t>
            </a:r>
            <a:r>
              <a:rPr lang="en-US" altLang="en-US" dirty="0">
                <a:solidFill>
                  <a:srgbClr val="40404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We go back to window </a:t>
            </a:r>
            <a:r>
              <a:rPr lang="en-US" b="1" dirty="0">
                <a:latin typeface="Arial" panose="020B0604020202020204" pitchFamily="34" charset="0"/>
                <a:cs typeface="Arial" panose="020B0604020202020204" pitchFamily="34" charset="0"/>
              </a:rPr>
              <a:t>submit Request </a:t>
            </a:r>
            <a:r>
              <a:rPr lang="en-US" altLang="en-US" dirty="0">
                <a:solidFill>
                  <a:srgbClr val="404040"/>
                </a:solidFill>
                <a:latin typeface="Arial" panose="020B0604020202020204" pitchFamily="34" charset="0"/>
                <a:cs typeface="Arial" panose="020B0604020202020204" pitchFamily="34" charset="0"/>
              </a:rPr>
              <a:t>&gt;</a:t>
            </a:r>
            <a:r>
              <a:rPr lang="en-US" dirty="0">
                <a:solidFill>
                  <a:srgbClr val="404040"/>
                </a:solidFill>
                <a:latin typeface="Arial" panose="020B0604020202020204" pitchFamily="34" charset="0"/>
                <a:cs typeface="Arial" panose="020B0604020202020204" pitchFamily="34" charset="0"/>
              </a:rPr>
              <a:t> </a:t>
            </a:r>
            <a:r>
              <a:rPr lang="en-US" altLang="en-US" dirty="0">
                <a:solidFill>
                  <a:srgbClr val="404040"/>
                </a:solidFill>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 submit</a:t>
            </a:r>
            <a:endParaRPr lang="ar-EG" b="1" dirty="0">
              <a:latin typeface="Arial" panose="020B0604020202020204" pitchFamily="34" charset="0"/>
              <a:cs typeface="Arial" panose="020B0604020202020204" pitchFamily="34" charset="0"/>
            </a:endParaRPr>
          </a:p>
          <a:p>
            <a:r>
              <a:rPr lang="en-US" dirty="0">
                <a:solidFill>
                  <a:srgbClr val="404040"/>
                </a:solidFill>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new window</a:t>
            </a:r>
            <a:r>
              <a:rPr lang="en-US" dirty="0">
                <a:solidFill>
                  <a:srgbClr val="404040"/>
                </a:solidFill>
                <a:latin typeface="Arial" panose="020B0604020202020204" pitchFamily="34" charset="0"/>
                <a:cs typeface="Arial" panose="020B0604020202020204" pitchFamily="34" charset="0"/>
              </a:rPr>
              <a:t> Requests</a:t>
            </a:r>
          </a:p>
          <a:p>
            <a:r>
              <a:rPr lang="en-US" dirty="0">
                <a:solidFill>
                  <a:srgbClr val="404040"/>
                </a:solidFill>
                <a:latin typeface="Arial" panose="020B0604020202020204" pitchFamily="34" charset="0"/>
                <a:cs typeface="Arial" panose="020B0604020202020204" pitchFamily="34" charset="0"/>
              </a:rPr>
              <a:t>Find </a:t>
            </a:r>
            <a:r>
              <a:rPr lang="en-US" b="1" dirty="0">
                <a:solidFill>
                  <a:srgbClr val="404040"/>
                </a:solidFill>
                <a:latin typeface="Arial" panose="020B0604020202020204" pitchFamily="34" charset="0"/>
                <a:cs typeface="Arial" panose="020B0604020202020204" pitchFamily="34" charset="0"/>
              </a:rPr>
              <a:t>Request ID</a:t>
            </a:r>
            <a:r>
              <a:rPr lang="en-US" dirty="0">
                <a:solidFill>
                  <a:srgbClr val="404040"/>
                </a:solidFill>
                <a:latin typeface="Arial" panose="020B0604020202020204" pitchFamily="34" charset="0"/>
                <a:cs typeface="Arial" panose="020B0604020202020204" pitchFamily="34" charset="0"/>
              </a:rPr>
              <a:t> 5951297 &gt;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Create</a:t>
            </a:r>
            <a:r>
              <a:rPr lang="en-US" b="1" dirty="0">
                <a:solidFill>
                  <a:srgbClr val="404040"/>
                </a:solidFill>
                <a:latin typeface="Arial" panose="020B0604020202020204" pitchFamily="34" charset="0"/>
                <a:cs typeface="Arial" panose="020B0604020202020204" pitchFamily="34" charset="0"/>
              </a:rPr>
              <a:t> Refresh Data</a:t>
            </a:r>
            <a:r>
              <a:rPr lang="en-US" dirty="0">
                <a:solidFill>
                  <a:srgbClr val="404040"/>
                </a:solidFill>
                <a:latin typeface="Arial" panose="020B0604020202020204" pitchFamily="34" charset="0"/>
                <a:cs typeface="Arial" panose="020B0604020202020204" pitchFamily="34" charset="0"/>
              </a:rPr>
              <a:t> &gt; Wait for </a:t>
            </a:r>
            <a:r>
              <a:rPr lang="en-US" b="1" dirty="0">
                <a:solidFill>
                  <a:srgbClr val="404040"/>
                </a:solidFill>
                <a:latin typeface="Arial" panose="020B0604020202020204" pitchFamily="34" charset="0"/>
                <a:cs typeface="Arial" panose="020B0604020202020204" pitchFamily="34" charset="0"/>
              </a:rPr>
              <a:t>Phase</a:t>
            </a:r>
            <a:r>
              <a:rPr lang="en-US" dirty="0">
                <a:solidFill>
                  <a:srgbClr val="404040"/>
                </a:solidFill>
                <a:latin typeface="Arial" panose="020B0604020202020204" pitchFamily="34" charset="0"/>
                <a:cs typeface="Arial" panose="020B0604020202020204" pitchFamily="34" charset="0"/>
              </a:rPr>
              <a:t> to change from </a:t>
            </a:r>
            <a:r>
              <a:rPr lang="en-US" b="1" dirty="0">
                <a:solidFill>
                  <a:srgbClr val="404040"/>
                </a:solidFill>
                <a:latin typeface="Arial" panose="020B0604020202020204" pitchFamily="34" charset="0"/>
                <a:cs typeface="Arial" panose="020B0604020202020204" pitchFamily="34" charset="0"/>
              </a:rPr>
              <a:t>Running</a:t>
            </a:r>
            <a:r>
              <a:rPr lang="en-US" dirty="0">
                <a:solidFill>
                  <a:srgbClr val="404040"/>
                </a:solidFill>
                <a:latin typeface="Arial" panose="020B0604020202020204" pitchFamily="34" charset="0"/>
                <a:cs typeface="Arial" panose="020B0604020202020204" pitchFamily="34" charset="0"/>
              </a:rPr>
              <a:t> to </a:t>
            </a:r>
            <a:r>
              <a:rPr lang="en-US" b="1" dirty="0">
                <a:solidFill>
                  <a:srgbClr val="404040"/>
                </a:solidFill>
                <a:latin typeface="Arial" panose="020B0604020202020204" pitchFamily="34" charset="0"/>
                <a:cs typeface="Arial" panose="020B0604020202020204" pitchFamily="34" charset="0"/>
              </a:rPr>
              <a:t>Completed</a:t>
            </a:r>
            <a:r>
              <a:rPr lang="en-US" dirty="0">
                <a:solidFill>
                  <a:srgbClr val="404040"/>
                </a:solidFill>
                <a:latin typeface="Arial" panose="020B0604020202020204" pitchFamily="34" charset="0"/>
                <a:cs typeface="Arial" panose="020B0604020202020204" pitchFamily="34" charset="0"/>
              </a:rPr>
              <a:t>.</a:t>
            </a:r>
          </a:p>
          <a:p>
            <a:r>
              <a:rPr lang="en-US" altLang="en-US" dirty="0">
                <a:solidFill>
                  <a:srgbClr val="404040"/>
                </a:solidFill>
                <a:latin typeface="Arial" panose="020B0604020202020204" pitchFamily="34" charset="0"/>
                <a:cs typeface="Arial" panose="020B0604020202020204" pitchFamily="34" charset="0"/>
              </a:rPr>
              <a:t>Click </a:t>
            </a:r>
            <a:r>
              <a:rPr lang="en-US" b="1" dirty="0">
                <a:solidFill>
                  <a:srgbClr val="404040"/>
                </a:solidFill>
                <a:effectLst/>
                <a:latin typeface="Arial" panose="020B0604020202020204" pitchFamily="34" charset="0"/>
                <a:cs typeface="Arial" panose="020B0604020202020204" pitchFamily="34" charset="0"/>
              </a:rPr>
              <a:t>View Output</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D0D7D74-69FE-A274-F43E-EBB253BB06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58322" y="1425127"/>
            <a:ext cx="4334781" cy="3253751"/>
          </a:xfrm>
          <a:prstGeom prst="rect">
            <a:avLst/>
          </a:prstGeom>
        </p:spPr>
      </p:pic>
      <p:pic>
        <p:nvPicPr>
          <p:cNvPr id="8" name="Picture 7">
            <a:extLst>
              <a:ext uri="{FF2B5EF4-FFF2-40B4-BE49-F238E27FC236}">
                <a16:creationId xmlns:a16="http://schemas.microsoft.com/office/drawing/2014/main" id="{2F55C807-F6D2-A6C7-91E6-59C54A2155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50192" y="1425127"/>
            <a:ext cx="4141808" cy="3253752"/>
          </a:xfrm>
          <a:prstGeom prst="rect">
            <a:avLst/>
          </a:prstGeom>
        </p:spPr>
      </p:pic>
      <p:pic>
        <p:nvPicPr>
          <p:cNvPr id="11" name="Picture 10">
            <a:extLst>
              <a:ext uri="{FF2B5EF4-FFF2-40B4-BE49-F238E27FC236}">
                <a16:creationId xmlns:a16="http://schemas.microsoft.com/office/drawing/2014/main" id="{39AA0A46-01B5-D70A-0407-79DDDCA0F0C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27755" y="4722129"/>
            <a:ext cx="7008523" cy="2104653"/>
          </a:xfrm>
          <a:prstGeom prst="rect">
            <a:avLst/>
          </a:prstGeom>
        </p:spPr>
      </p:pic>
      <p:sp>
        <p:nvSpPr>
          <p:cNvPr id="2" name="Rectangle 1"/>
          <p:cNvSpPr/>
          <p:nvPr/>
        </p:nvSpPr>
        <p:spPr>
          <a:xfrm>
            <a:off x="4438185" y="1951463"/>
            <a:ext cx="312235" cy="178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4237463" y="2263698"/>
            <a:ext cx="512957"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467707" y="4438185"/>
            <a:ext cx="624469" cy="13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697951" y="2263698"/>
            <a:ext cx="479503" cy="278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939346" y="4438185"/>
            <a:ext cx="211874" cy="13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750420" y="5207620"/>
            <a:ext cx="6533626"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a:extLst>
              <a:ext uri="{FF2B5EF4-FFF2-40B4-BE49-F238E27FC236}">
                <a16:creationId xmlns:a16="http://schemas.microsoft.com/office/drawing/2014/main" id="{0F7BC126-74B4-E195-D721-8B8992BDA888}"/>
              </a:ext>
            </a:extLst>
          </p:cNvPr>
          <p:cNvSpPr>
            <a:spLocks noGrp="1"/>
          </p:cNvSpPr>
          <p:nvPr>
            <p:ph type="title"/>
          </p:nvPr>
        </p:nvSpPr>
        <p:spPr>
          <a:xfrm>
            <a:off x="3927140" y="523032"/>
            <a:ext cx="4848871" cy="847592"/>
          </a:xfrm>
        </p:spPr>
        <p:txBody>
          <a:bodyPr>
            <a:normAutofit/>
          </a:bodyPr>
          <a:lstStyle/>
          <a:p>
            <a:r>
              <a:rPr lang="en-US" b="1" i="0" dirty="0">
                <a:solidFill>
                  <a:srgbClr val="404040"/>
                </a:solidFill>
                <a:effectLst/>
                <a:latin typeface="Inter"/>
              </a:rPr>
              <a:t>Receipt Register</a:t>
            </a:r>
            <a:r>
              <a:rPr lang="ar-EG" b="1" i="0" dirty="0">
                <a:solidFill>
                  <a:srgbClr val="404040"/>
                </a:solidFill>
                <a:effectLst/>
                <a:latin typeface="Inter"/>
              </a:rPr>
              <a:t> </a:t>
            </a:r>
            <a:r>
              <a:rPr lang="en-US" b="1" i="0" dirty="0">
                <a:solidFill>
                  <a:srgbClr val="404040"/>
                </a:solidFill>
                <a:effectLst/>
                <a:latin typeface="Inter"/>
              </a:rPr>
              <a:t>Report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4186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8504-5E9C-820C-38DC-A14046232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FBD3BA-1791-5335-D7CE-1842108663C0}"/>
              </a:ext>
            </a:extLst>
          </p:cNvPr>
          <p:cNvSpPr>
            <a:spLocks noGrp="1"/>
          </p:cNvSpPr>
          <p:nvPr>
            <p:ph type="title"/>
          </p:nvPr>
        </p:nvSpPr>
        <p:spPr>
          <a:xfrm>
            <a:off x="3927140" y="523032"/>
            <a:ext cx="4848871" cy="847592"/>
          </a:xfrm>
        </p:spPr>
        <p:txBody>
          <a:bodyPr>
            <a:normAutofit/>
          </a:bodyPr>
          <a:lstStyle/>
          <a:p>
            <a:r>
              <a:rPr lang="en-US" b="1" i="0" dirty="0">
                <a:solidFill>
                  <a:srgbClr val="404040"/>
                </a:solidFill>
                <a:effectLst/>
                <a:latin typeface="Inter"/>
              </a:rPr>
              <a:t>Receipt Register</a:t>
            </a:r>
            <a:r>
              <a:rPr lang="ar-EG" b="1" i="0" dirty="0">
                <a:solidFill>
                  <a:srgbClr val="404040"/>
                </a:solidFill>
                <a:effectLst/>
                <a:latin typeface="Inter"/>
              </a:rPr>
              <a:t> </a:t>
            </a:r>
            <a:r>
              <a:rPr lang="en-US" b="1" i="0" dirty="0">
                <a:solidFill>
                  <a:srgbClr val="404040"/>
                </a:solidFill>
                <a:effectLst/>
                <a:latin typeface="Inter"/>
              </a:rPr>
              <a:t>Report</a:t>
            </a:r>
            <a:endParaRPr lang="en-US" b="1"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D8103F70-B7F0-B9E5-91AC-A8A19ED0F2D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4C59DBD0-A211-F357-1C84-8D0BBF99CB75}"/>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88A23D-A819-29B4-1ED9-2D3B3089DD6C}"/>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B7704EB9-44C4-41BB-C967-8897C36E81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DF52669-CA78-9C35-154B-24D579E16A80}"/>
              </a:ext>
            </a:extLst>
          </p:cNvPr>
          <p:cNvSpPr>
            <a:spLocks noGrp="1"/>
          </p:cNvSpPr>
          <p:nvPr>
            <p:ph type="body" sz="half" idx="2"/>
          </p:nvPr>
        </p:nvSpPr>
        <p:spPr>
          <a:xfrm>
            <a:off x="66662" y="2128702"/>
            <a:ext cx="4371521" cy="3346547"/>
          </a:xfrm>
        </p:spPr>
        <p:txBody>
          <a:bodyPr>
            <a:normAutofit/>
          </a:bodyPr>
          <a:lstStyle/>
          <a:p>
            <a:pPr algn="l">
              <a:lnSpc>
                <a:spcPct val="150000"/>
              </a:lnSpc>
              <a:buFont typeface="Arial" panose="020B0604020202020204" pitchFamily="34" charset="0"/>
              <a:buChar char="•"/>
            </a:pPr>
            <a:r>
              <a:rPr lang="en-US" sz="1800" b="1" i="0" dirty="0">
                <a:solidFill>
                  <a:srgbClr val="404040"/>
                </a:solidFill>
                <a:effectLst/>
                <a:latin typeface="Arial" panose="020B0604020202020204" pitchFamily="34" charset="0"/>
                <a:cs typeface="Arial" panose="020B0604020202020204" pitchFamily="34" charset="0"/>
              </a:rPr>
              <a:t>Report:</a:t>
            </a:r>
            <a:r>
              <a:rPr lang="en-US" sz="1800" b="0" i="0" dirty="0">
                <a:solidFill>
                  <a:srgbClr val="404040"/>
                </a:solidFill>
                <a:effectLst/>
                <a:latin typeface="Arial" panose="020B0604020202020204" pitchFamily="34" charset="0"/>
                <a:cs typeface="Arial" panose="020B0604020202020204" pitchFamily="34" charset="0"/>
              </a:rPr>
              <a:t> Receipt Register for </a:t>
            </a:r>
            <a:r>
              <a:rPr lang="en-US" sz="1800" b="1" i="0" dirty="0">
                <a:solidFill>
                  <a:srgbClr val="404040"/>
                </a:solidFill>
                <a:effectLst/>
                <a:latin typeface="Arial" panose="020B0604020202020204" pitchFamily="34" charset="0"/>
                <a:cs typeface="Arial" panose="020B0604020202020204" pitchFamily="34" charset="0"/>
              </a:rPr>
              <a:t>Vision Operations (USA)</a:t>
            </a:r>
            <a:r>
              <a:rPr lang="en-US" sz="1800" b="0" i="0" dirty="0">
                <a:solidFill>
                  <a:srgbClr val="404040"/>
                </a:solidFill>
                <a:effectLst/>
                <a:latin typeface="Arial" panose="020B0604020202020204" pitchFamily="34" charset="0"/>
                <a:cs typeface="Arial" panose="020B0604020202020204" pitchFamily="34" charset="0"/>
              </a:rPr>
              <a:t>.</a:t>
            </a:r>
          </a:p>
          <a:p>
            <a:pPr algn="l">
              <a:lnSpc>
                <a:spcPct val="150000"/>
              </a:lnSpc>
              <a:spcBef>
                <a:spcPts val="300"/>
              </a:spcBef>
              <a:buFont typeface="Arial" panose="020B0604020202020204" pitchFamily="34" charset="0"/>
              <a:buChar char="•"/>
            </a:pPr>
            <a:r>
              <a:rPr lang="en-US" sz="1800" b="1" i="0" dirty="0">
                <a:solidFill>
                  <a:srgbClr val="404040"/>
                </a:solidFill>
                <a:effectLst/>
                <a:latin typeface="Arial" panose="020B0604020202020204" pitchFamily="34" charset="0"/>
                <a:cs typeface="Arial" panose="020B0604020202020204" pitchFamily="34" charset="0"/>
              </a:rPr>
              <a:t>Currency:</a:t>
            </a:r>
            <a:r>
              <a:rPr lang="en-US" sz="1800" b="0" i="0" dirty="0">
                <a:solidFill>
                  <a:srgbClr val="404040"/>
                </a:solidFill>
                <a:effectLst/>
                <a:latin typeface="Arial" panose="020B0604020202020204" pitchFamily="34" charset="0"/>
                <a:cs typeface="Arial" panose="020B0604020202020204" pitchFamily="34" charset="0"/>
              </a:rPr>
              <a:t> USD.</a:t>
            </a:r>
          </a:p>
          <a:p>
            <a:pPr algn="l">
              <a:lnSpc>
                <a:spcPct val="150000"/>
              </a:lnSpc>
              <a:spcBef>
                <a:spcPts val="300"/>
              </a:spcBef>
              <a:buFont typeface="Arial" panose="020B0604020202020204" pitchFamily="34" charset="0"/>
              <a:buChar char="•"/>
            </a:pPr>
            <a:r>
              <a:rPr lang="en-US" sz="1800" b="1" i="0" dirty="0">
                <a:solidFill>
                  <a:srgbClr val="404040"/>
                </a:solidFill>
                <a:effectLst/>
                <a:latin typeface="Arial" panose="020B0604020202020204" pitchFamily="34" charset="0"/>
                <a:cs typeface="Arial" panose="020B0604020202020204" pitchFamily="34" charset="0"/>
              </a:rPr>
              <a:t>Date Range:</a:t>
            </a:r>
            <a:r>
              <a:rPr lang="en-US" sz="1800" b="0" i="0" dirty="0">
                <a:solidFill>
                  <a:srgbClr val="404040"/>
                </a:solidFill>
                <a:effectLst/>
                <a:latin typeface="Arial" panose="020B0604020202020204" pitchFamily="34" charset="0"/>
                <a:cs typeface="Arial" panose="020B0604020202020204" pitchFamily="34" charset="0"/>
              </a:rPr>
              <a:t> 01-MAY-12 to 30-MAY-12.</a:t>
            </a:r>
          </a:p>
          <a:p>
            <a:pPr algn="l">
              <a:lnSpc>
                <a:spcPct val="150000"/>
              </a:lnSpc>
              <a:spcBef>
                <a:spcPts val="300"/>
              </a:spcBef>
              <a:buFont typeface="Arial" panose="020B0604020202020204" pitchFamily="34" charset="0"/>
              <a:buChar char="•"/>
            </a:pPr>
            <a:r>
              <a:rPr lang="en-US" sz="1800" b="1" i="0" dirty="0">
                <a:solidFill>
                  <a:srgbClr val="404040"/>
                </a:solidFill>
                <a:effectLst/>
                <a:latin typeface="Arial" panose="020B0604020202020204" pitchFamily="34" charset="0"/>
                <a:cs typeface="Arial" panose="020B0604020202020204" pitchFamily="34" charset="0"/>
              </a:rPr>
              <a:t>Details:</a:t>
            </a:r>
            <a:r>
              <a:rPr lang="en-US" sz="1800" b="0" i="0" dirty="0">
                <a:solidFill>
                  <a:srgbClr val="404040"/>
                </a:solidFill>
                <a:effectLst/>
                <a:latin typeface="Arial" panose="020B0604020202020204" pitchFamily="34" charset="0"/>
                <a:cs typeface="Arial" panose="020B0604020202020204" pitchFamily="34" charset="0"/>
              </a:rPr>
              <a:t> Lists receipts (e.g., customer, amount, date) for </a:t>
            </a:r>
            <a:r>
              <a:rPr lang="en-US" sz="1800" b="1" i="0" dirty="0">
                <a:solidFill>
                  <a:srgbClr val="404040"/>
                </a:solidFill>
                <a:effectLst/>
                <a:latin typeface="Arial" panose="020B0604020202020204" pitchFamily="34" charset="0"/>
                <a:cs typeface="Arial" panose="020B0604020202020204" pitchFamily="34" charset="0"/>
              </a:rPr>
              <a:t>Company: 01</a:t>
            </a:r>
            <a:r>
              <a:rPr lang="en-US" sz="1800" b="0" i="0" dirty="0">
                <a:solidFill>
                  <a:srgbClr val="404040"/>
                </a:solidFill>
                <a:effectLst/>
                <a:latin typeface="Arial" panose="020B0604020202020204" pitchFamily="34" charset="0"/>
                <a:cs typeface="Arial" panose="020B0604020202020204" pitchFamily="34" charset="0"/>
              </a:rPr>
              <a:t>.</a:t>
            </a:r>
          </a:p>
          <a:p>
            <a:pPr algn="l">
              <a:lnSpc>
                <a:spcPct val="150000"/>
              </a:lnSpc>
              <a:spcBef>
                <a:spcPts val="300"/>
              </a:spcBef>
              <a:buFont typeface="Arial" panose="020B0604020202020204" pitchFamily="34" charset="0"/>
              <a:buChar char="•"/>
            </a:pPr>
            <a:r>
              <a:rPr lang="en-US" sz="1800" b="1" i="0" dirty="0">
                <a:solidFill>
                  <a:srgbClr val="404040"/>
                </a:solidFill>
                <a:effectLst/>
                <a:latin typeface="Arial" panose="020B0604020202020204" pitchFamily="34" charset="0"/>
                <a:cs typeface="Arial" panose="020B0604020202020204" pitchFamily="34" charset="0"/>
              </a:rPr>
              <a:t>Total:</a:t>
            </a:r>
            <a:r>
              <a:rPr lang="en-US" sz="1800" b="0" i="0" dirty="0">
                <a:solidFill>
                  <a:srgbClr val="404040"/>
                </a:solidFill>
                <a:effectLst/>
                <a:latin typeface="Arial" panose="020B0604020202020204" pitchFamily="34" charset="0"/>
                <a:cs typeface="Arial" panose="020B0604020202020204" pitchFamily="34" charset="0"/>
              </a:rPr>
              <a:t> </a:t>
            </a:r>
            <a:r>
              <a:rPr lang="en-US" sz="1800" b="1" i="0" dirty="0">
                <a:solidFill>
                  <a:srgbClr val="404040"/>
                </a:solidFill>
                <a:effectLst/>
                <a:latin typeface="Arial" panose="020B0604020202020204" pitchFamily="34" charset="0"/>
                <a:cs typeface="Arial" panose="020B0604020202020204" pitchFamily="34" charset="0"/>
              </a:rPr>
              <a:t>21,500.00</a:t>
            </a:r>
            <a:r>
              <a:rPr lang="en-US" sz="1800" b="0" i="0" dirty="0">
                <a:solidFill>
                  <a:srgbClr val="404040"/>
                </a:solidFill>
                <a:effectLst/>
                <a:latin typeface="Arial" panose="020B0604020202020204" pitchFamily="34" charset="0"/>
                <a:cs typeface="Arial" panose="020B0604020202020204" pitchFamily="34" charset="0"/>
              </a:rPr>
              <a:t> (sum of all receipts).</a:t>
            </a:r>
          </a:p>
          <a:p>
            <a:endParaRPr lang="en-US"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A030142-C9C0-9393-39AB-D32C1DABEE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38183" y="1573554"/>
            <a:ext cx="7531093" cy="4771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1602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4A39-3D75-0EFF-A8C7-1B418FE39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40CD9A-9592-B72C-28A3-26F295BB6A99}"/>
              </a:ext>
            </a:extLst>
          </p:cNvPr>
          <p:cNvSpPr>
            <a:spLocks noGrp="1"/>
          </p:cNvSpPr>
          <p:nvPr>
            <p:ph type="title"/>
          </p:nvPr>
        </p:nvSpPr>
        <p:spPr>
          <a:xfrm>
            <a:off x="3768749" y="369496"/>
            <a:ext cx="3932237" cy="847592"/>
          </a:xfrm>
        </p:spPr>
        <p:txBody>
          <a:bodyPr>
            <a:normAutofit/>
          </a:bodyPr>
          <a:lstStyle/>
          <a:p>
            <a:pPr algn="ctr"/>
            <a:r>
              <a:rPr lang="en-US" b="1" dirty="0">
                <a:latin typeface="Arial" panose="020B0604020202020204" pitchFamily="34" charset="0"/>
                <a:cs typeface="Arial" panose="020B0604020202020204" pitchFamily="34" charset="0"/>
              </a:rPr>
              <a:t>Aging Buckets</a:t>
            </a:r>
            <a:endParaRPr lang="en-US"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745A5C81-4633-1003-9FC7-46A3AAF39FA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20105D9C-A187-D5D4-D936-D9766614E22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CBBF17-9146-0B96-891B-74FD22E929B6}"/>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D13DBFC-DB01-C396-A421-E5AAEB3B0C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CFFC03AC-8F08-E5EA-E429-4C3220217CCE}"/>
              </a:ext>
            </a:extLst>
          </p:cNvPr>
          <p:cNvSpPr>
            <a:spLocks noGrp="1"/>
          </p:cNvSpPr>
          <p:nvPr>
            <p:ph type="body" sz="half" idx="2"/>
          </p:nvPr>
        </p:nvSpPr>
        <p:spPr>
          <a:xfrm>
            <a:off x="1" y="1279891"/>
            <a:ext cx="4154508" cy="5578109"/>
          </a:xfrm>
        </p:spPr>
        <p:txBody>
          <a:bodyPr>
            <a:normAutofit fontScale="92500" lnSpcReduction="20000"/>
          </a:bodyPr>
          <a:lstStyle/>
          <a:p>
            <a:pPr>
              <a:lnSpc>
                <a:spcPct val="120000"/>
              </a:lnSpc>
              <a:buFont typeface="Arial" panose="020B0604020202020204" pitchFamily="34" charset="0"/>
              <a:buChar char="•"/>
            </a:pPr>
            <a:r>
              <a:rPr lang="en-US" b="1" dirty="0">
                <a:latin typeface="Arial" panose="020B0604020202020204" pitchFamily="34" charset="0"/>
                <a:cs typeface="Arial" panose="020B0604020202020204" pitchFamily="34" charset="0"/>
              </a:rPr>
              <a:t>Receivables &gt; Setup &gt; Collections &gt; Aging Buckets and Interest Tiers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screen defines </a:t>
            </a:r>
            <a:r>
              <a:rPr lang="en-US" b="1" dirty="0">
                <a:latin typeface="Arial" panose="020B0604020202020204" pitchFamily="34" charset="0"/>
                <a:cs typeface="Arial" panose="020B0604020202020204" pitchFamily="34" charset="0"/>
              </a:rPr>
              <a:t>Aging Buckets</a:t>
            </a:r>
            <a:r>
              <a:rPr lang="en-US" dirty="0">
                <a:latin typeface="Arial" panose="020B0604020202020204" pitchFamily="34" charset="0"/>
                <a:cs typeface="Arial" panose="020B0604020202020204" pitchFamily="34" charset="0"/>
              </a:rPr>
              <a:t> in Oracle Receivables. Aging buckets categorize outstanding receivables based on the number of overdue days.</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Name: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ARG_Aging</a:t>
            </a: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a:latin typeface="Arial" panose="020B0604020202020204" pitchFamily="34" charset="0"/>
                <a:cs typeface="Arial" panose="020B0604020202020204" pitchFamily="34" charset="0"/>
              </a:rPr>
              <a:t>Type:</a:t>
            </a:r>
            <a:r>
              <a:rPr lang="en-US" dirty="0">
                <a:latin typeface="Arial" panose="020B0604020202020204" pitchFamily="34" charset="0"/>
                <a:cs typeface="Arial" panose="020B0604020202020204" pitchFamily="34" charset="0"/>
              </a:rPr>
              <a:t> 7-Bucket Aging (indicating seven time ranges)</a:t>
            </a:r>
          </a:p>
          <a:p>
            <a:pPr>
              <a:buFont typeface="Arial" panose="020B0604020202020204" pitchFamily="34" charset="0"/>
              <a:buChar char="•"/>
            </a:pPr>
            <a:r>
              <a:rPr lang="en-US" b="1" dirty="0">
                <a:latin typeface="Arial" panose="020B0604020202020204" pitchFamily="34" charset="0"/>
                <a:cs typeface="Arial" panose="020B0604020202020204" pitchFamily="34" charset="0"/>
              </a:rPr>
              <a:t>Status:</a:t>
            </a:r>
            <a:r>
              <a:rPr lang="en-US" dirty="0">
                <a:latin typeface="Arial" panose="020B0604020202020204" pitchFamily="34" charset="0"/>
                <a:cs typeface="Arial" panose="020B0604020202020204" pitchFamily="34" charset="0"/>
              </a:rPr>
              <a:t> Active</a:t>
            </a:r>
          </a:p>
          <a:p>
            <a:r>
              <a:rPr lang="en-US" dirty="0">
                <a:latin typeface="Arial" panose="020B0604020202020204" pitchFamily="34" charset="0"/>
                <a:cs typeface="Arial" panose="020B0604020202020204" pitchFamily="34" charset="0"/>
              </a:rPr>
              <a:t>Each row represents a </a:t>
            </a:r>
            <a:r>
              <a:rPr lang="en-US" b="1" dirty="0">
                <a:latin typeface="Arial" panose="020B0604020202020204" pitchFamily="34" charset="0"/>
                <a:cs typeface="Arial" panose="020B0604020202020204" pitchFamily="34" charset="0"/>
              </a:rPr>
              <a:t>time period</a:t>
            </a:r>
            <a:r>
              <a:rPr lang="en-US" dirty="0">
                <a:latin typeface="Arial" panose="020B0604020202020204" pitchFamily="34" charset="0"/>
                <a:cs typeface="Arial" panose="020B0604020202020204" pitchFamily="34" charset="0"/>
              </a:rPr>
              <a:t> that classifies invoices:</a:t>
            </a:r>
          </a:p>
          <a:p>
            <a:pPr>
              <a:buFont typeface="+mj-lt"/>
              <a:buAutoNum type="arabicPeriod"/>
            </a:pPr>
            <a:r>
              <a:rPr lang="en-US" b="1" dirty="0">
                <a:latin typeface="Arial" panose="020B0604020202020204" pitchFamily="34" charset="0"/>
                <a:cs typeface="Arial" panose="020B0604020202020204" pitchFamily="34" charset="0"/>
              </a:rPr>
              <a:t>Current:</a:t>
            </a:r>
            <a:r>
              <a:rPr lang="en-US" dirty="0">
                <a:latin typeface="Arial" panose="020B0604020202020204" pitchFamily="34" charset="0"/>
                <a:cs typeface="Arial" panose="020B0604020202020204" pitchFamily="34" charset="0"/>
              </a:rPr>
              <a:t> (-∞ to 0 days) – Not overdue.</a:t>
            </a:r>
          </a:p>
          <a:p>
            <a:pPr>
              <a:buFont typeface="+mj-lt"/>
              <a:buAutoNum type="arabicPeriod"/>
            </a:pPr>
            <a:r>
              <a:rPr lang="en-US" b="1" dirty="0">
                <a:latin typeface="Arial" panose="020B0604020202020204" pitchFamily="34" charset="0"/>
                <a:cs typeface="Arial" panose="020B0604020202020204" pitchFamily="34" charset="0"/>
              </a:rPr>
              <a:t>1-30 days:</a:t>
            </a:r>
            <a:r>
              <a:rPr lang="en-US" dirty="0">
                <a:latin typeface="Arial" panose="020B0604020202020204" pitchFamily="34" charset="0"/>
                <a:cs typeface="Arial" panose="020B0604020202020204" pitchFamily="34" charset="0"/>
              </a:rPr>
              <a:t> Past due by 1 to 30 days.</a:t>
            </a:r>
          </a:p>
          <a:p>
            <a:pPr>
              <a:buFont typeface="+mj-lt"/>
              <a:buAutoNum type="arabicPeriod"/>
            </a:pPr>
            <a:r>
              <a:rPr lang="en-US" b="1" dirty="0">
                <a:latin typeface="Arial" panose="020B0604020202020204" pitchFamily="34" charset="0"/>
                <a:cs typeface="Arial" panose="020B0604020202020204" pitchFamily="34" charset="0"/>
              </a:rPr>
              <a:t>31-60 days:</a:t>
            </a:r>
            <a:r>
              <a:rPr lang="en-US" dirty="0">
                <a:latin typeface="Arial" panose="020B0604020202020204" pitchFamily="34" charset="0"/>
                <a:cs typeface="Arial" panose="020B0604020202020204" pitchFamily="34" charset="0"/>
              </a:rPr>
              <a:t> Past due by 31 to 60 days.</a:t>
            </a:r>
          </a:p>
          <a:p>
            <a:pPr>
              <a:buFont typeface="+mj-lt"/>
              <a:buAutoNum type="arabicPeriod"/>
            </a:pPr>
            <a:r>
              <a:rPr lang="en-US" b="1" dirty="0">
                <a:latin typeface="Arial" panose="020B0604020202020204" pitchFamily="34" charset="0"/>
                <a:cs typeface="Arial" panose="020B0604020202020204" pitchFamily="34" charset="0"/>
              </a:rPr>
              <a:t>61-90 days:</a:t>
            </a:r>
            <a:r>
              <a:rPr lang="en-US" dirty="0">
                <a:latin typeface="Arial" panose="020B0604020202020204" pitchFamily="34" charset="0"/>
                <a:cs typeface="Arial" panose="020B0604020202020204" pitchFamily="34" charset="0"/>
              </a:rPr>
              <a:t> Past due by 61 to 90 days.</a:t>
            </a:r>
          </a:p>
          <a:p>
            <a:pPr>
              <a:buFont typeface="+mj-lt"/>
              <a:buAutoNum type="arabicPeriod"/>
            </a:pPr>
            <a:r>
              <a:rPr lang="en-US" b="1" dirty="0">
                <a:latin typeface="Arial" panose="020B0604020202020204" pitchFamily="34" charset="0"/>
                <a:cs typeface="Arial" panose="020B0604020202020204" pitchFamily="34" charset="0"/>
              </a:rPr>
              <a:t>91-180 days:</a:t>
            </a:r>
            <a:r>
              <a:rPr lang="en-US" dirty="0">
                <a:latin typeface="Arial" panose="020B0604020202020204" pitchFamily="34" charset="0"/>
                <a:cs typeface="Arial" panose="020B0604020202020204" pitchFamily="34" charset="0"/>
              </a:rPr>
              <a:t> Past due by 91 to 180 days.</a:t>
            </a:r>
          </a:p>
          <a:p>
            <a:pPr>
              <a:buFont typeface="+mj-lt"/>
              <a:buAutoNum type="arabicPeriod"/>
            </a:pPr>
            <a:r>
              <a:rPr lang="en-US" b="1" dirty="0">
                <a:latin typeface="Arial" panose="020B0604020202020204" pitchFamily="34" charset="0"/>
                <a:cs typeface="Arial" panose="020B0604020202020204" pitchFamily="34" charset="0"/>
              </a:rPr>
              <a:t>181-365 days:</a:t>
            </a:r>
            <a:r>
              <a:rPr lang="en-US" dirty="0">
                <a:latin typeface="Arial" panose="020B0604020202020204" pitchFamily="34" charset="0"/>
                <a:cs typeface="Arial" panose="020B0604020202020204" pitchFamily="34" charset="0"/>
              </a:rPr>
              <a:t> Past due by 181 to 365 days.</a:t>
            </a:r>
          </a:p>
          <a:p>
            <a:pPr>
              <a:buFont typeface="+mj-lt"/>
              <a:buAutoNum type="arabicPeriod"/>
            </a:pPr>
            <a:r>
              <a:rPr lang="en-US" b="1" dirty="0">
                <a:latin typeface="Arial" panose="020B0604020202020204" pitchFamily="34" charset="0"/>
                <a:cs typeface="Arial" panose="020B0604020202020204" pitchFamily="34" charset="0"/>
              </a:rPr>
              <a:t>Overdue:</a:t>
            </a:r>
            <a:r>
              <a:rPr lang="en-US" dirty="0">
                <a:latin typeface="Arial" panose="020B0604020202020204" pitchFamily="34" charset="0"/>
                <a:cs typeface="Arial" panose="020B0604020202020204" pitchFamily="34" charset="0"/>
              </a:rPr>
              <a:t> More than 366 days overdue.</a:t>
            </a:r>
          </a:p>
          <a:p>
            <a:r>
              <a:rPr lang="en-US" dirty="0">
                <a:latin typeface="Arial" panose="020B0604020202020204" pitchFamily="34" charset="0"/>
                <a:cs typeface="Arial" panose="020B0604020202020204" pitchFamily="34" charset="0"/>
              </a:rPr>
              <a:t>This setup helps in aging reports and collection follow-ups.</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B68264-A9E0-AEF0-FF85-09DBF9DD7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2518" y="1645521"/>
            <a:ext cx="2853030" cy="3796274"/>
          </a:xfrm>
          <a:prstGeom prst="rect">
            <a:avLst/>
          </a:prstGeom>
        </p:spPr>
      </p:pic>
      <p:pic>
        <p:nvPicPr>
          <p:cNvPr id="8" name="Picture 7">
            <a:extLst>
              <a:ext uri="{FF2B5EF4-FFF2-40B4-BE49-F238E27FC236}">
                <a16:creationId xmlns:a16="http://schemas.microsoft.com/office/drawing/2014/main" id="{67202436-F090-72A1-3BC2-96054BF302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5548" y="1447278"/>
            <a:ext cx="5306452" cy="5059030"/>
          </a:xfrm>
          <a:prstGeom prst="rect">
            <a:avLst/>
          </a:prstGeom>
        </p:spPr>
      </p:pic>
      <p:sp>
        <p:nvSpPr>
          <p:cNvPr id="3" name="Rectangle 2"/>
          <p:cNvSpPr/>
          <p:nvPr/>
        </p:nvSpPr>
        <p:spPr>
          <a:xfrm>
            <a:off x="4382429" y="3233854"/>
            <a:ext cx="312234" cy="122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449337" y="3784950"/>
            <a:ext cx="501804" cy="151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572000" y="4047893"/>
            <a:ext cx="1260088" cy="178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991815" y="5051502"/>
            <a:ext cx="3668751" cy="23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281746" y="1996068"/>
            <a:ext cx="419240" cy="211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382107" y="2207166"/>
            <a:ext cx="318879" cy="279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9400478" y="2207166"/>
            <a:ext cx="356839" cy="324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3194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3647D-C2FD-E023-84FC-08FC84888042}"/>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30E03BA9-4E72-F04D-E6C2-3805BEFF645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DD5012F1-0B99-E443-DC94-E4BAC90FEDFF}"/>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AB56A3-DC6F-9863-4B74-2A8475FF7ED2}"/>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C97174A-A7BA-D902-76E6-5DE067E6D9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102E621D-7119-90C3-3590-9D8838E9486B}"/>
              </a:ext>
            </a:extLst>
          </p:cNvPr>
          <p:cNvSpPr>
            <a:spLocks noGrp="1"/>
          </p:cNvSpPr>
          <p:nvPr>
            <p:ph type="body" sz="half" idx="2"/>
          </p:nvPr>
        </p:nvSpPr>
        <p:spPr>
          <a:xfrm>
            <a:off x="66662" y="1196017"/>
            <a:ext cx="3932237" cy="5602122"/>
          </a:xfrm>
        </p:spPr>
        <p:txBody>
          <a:bodyPr>
            <a:normAutofit fontScale="55000" lnSpcReduction="20000"/>
          </a:bodyPr>
          <a:lstStyle/>
          <a:p>
            <a:pPr>
              <a:lnSpc>
                <a:spcPct val="120000"/>
              </a:lnSpc>
            </a:pPr>
            <a:r>
              <a:rPr lang="en-US" sz="2500" dirty="0">
                <a:latin typeface="Arial" panose="020B0604020202020204" pitchFamily="34" charset="0"/>
                <a:cs typeface="Arial" panose="020B0604020202020204" pitchFamily="34" charset="0"/>
              </a:rPr>
              <a:t>From the top menu &gt; View &gt; Requests</a:t>
            </a:r>
          </a:p>
          <a:p>
            <a:pPr>
              <a:lnSpc>
                <a:spcPct val="120000"/>
              </a:lnSpc>
            </a:pPr>
            <a:r>
              <a:rPr lang="en-US" sz="2500" dirty="0">
                <a:latin typeface="Arial" panose="020B0604020202020204" pitchFamily="34" charset="0"/>
                <a:cs typeface="Arial" panose="020B0604020202020204" pitchFamily="34" charset="0"/>
              </a:rPr>
              <a:t>&gt;Create a New Request</a:t>
            </a:r>
          </a:p>
          <a:p>
            <a:pPr>
              <a:lnSpc>
                <a:spcPct val="120000"/>
              </a:lnSpc>
            </a:pPr>
            <a:r>
              <a:rPr lang="en-US" sz="2500" dirty="0">
                <a:latin typeface="Arial" panose="020B0604020202020204" pitchFamily="34" charset="0"/>
                <a:cs typeface="Arial" panose="020B0604020202020204" pitchFamily="34" charset="0"/>
              </a:rPr>
              <a:t>&gt; Single Request or Request Set &gt; OK</a:t>
            </a:r>
          </a:p>
          <a:p>
            <a:pPr>
              <a:lnSpc>
                <a:spcPct val="120000"/>
              </a:lnSpc>
            </a:pPr>
            <a:r>
              <a:rPr lang="en-US" altLang="en-US" sz="2500" dirty="0">
                <a:solidFill>
                  <a:srgbClr val="404040"/>
                </a:solidFill>
                <a:latin typeface="Arial" panose="020B0604020202020204" pitchFamily="34" charset="0"/>
                <a:cs typeface="Arial" panose="020B0604020202020204" pitchFamily="34" charset="0"/>
              </a:rPr>
              <a:t>Select </a:t>
            </a:r>
            <a:r>
              <a:rPr lang="en-US" sz="2500" dirty="0">
                <a:solidFill>
                  <a:srgbClr val="404040"/>
                </a:solidFill>
                <a:latin typeface="Arial" panose="020B0604020202020204" pitchFamily="34" charset="0"/>
                <a:cs typeface="Arial" panose="020B0604020202020204" pitchFamily="34" charset="0"/>
              </a:rPr>
              <a:t> </a:t>
            </a:r>
            <a:r>
              <a:rPr lang="en-US" sz="2500" b="1" dirty="0">
                <a:solidFill>
                  <a:srgbClr val="404040"/>
                </a:solidFill>
                <a:latin typeface="Arial" panose="020B0604020202020204" pitchFamily="34" charset="0"/>
                <a:cs typeface="Arial" panose="020B0604020202020204" pitchFamily="34" charset="0"/>
              </a:rPr>
              <a:t>Name</a:t>
            </a:r>
            <a:r>
              <a:rPr lang="en-US" sz="2500" dirty="0">
                <a:solidFill>
                  <a:srgbClr val="404040"/>
                </a:solidFill>
                <a:latin typeface="Arial" panose="020B0604020202020204" pitchFamily="34" charset="0"/>
                <a:cs typeface="Arial" panose="020B0604020202020204" pitchFamily="34" charset="0"/>
              </a:rPr>
              <a:t> (</a:t>
            </a:r>
            <a:r>
              <a:rPr lang="en-US" sz="2500" dirty="0">
                <a:latin typeface="Arial" panose="020B0604020202020204" pitchFamily="34" charset="0"/>
                <a:cs typeface="Arial" panose="020B0604020202020204" pitchFamily="34" charset="0"/>
              </a:rPr>
              <a:t>Aging - 7 Buckets Report</a:t>
            </a:r>
            <a:r>
              <a:rPr lang="en-US" sz="2500" dirty="0">
                <a:solidFill>
                  <a:srgbClr val="404040"/>
                </a:solidFill>
                <a:latin typeface="Arial" panose="020B0604020202020204" pitchFamily="34" charset="0"/>
                <a:cs typeface="Arial" panose="020B0604020202020204" pitchFamily="34" charset="0"/>
              </a:rPr>
              <a:t>)</a:t>
            </a:r>
          </a:p>
          <a:p>
            <a:pPr>
              <a:lnSpc>
                <a:spcPct val="120000"/>
              </a:lnSpc>
            </a:pPr>
            <a:r>
              <a:rPr lang="en-US" sz="2500" dirty="0">
                <a:solidFill>
                  <a:srgbClr val="404040"/>
                </a:solidFill>
                <a:latin typeface="Arial" panose="020B0604020202020204" pitchFamily="34" charset="0"/>
                <a:cs typeface="Arial" panose="020B0604020202020204" pitchFamily="34" charset="0"/>
              </a:rPr>
              <a:t> &gt; Press Enter </a:t>
            </a:r>
          </a:p>
          <a:p>
            <a:pPr>
              <a:lnSpc>
                <a:spcPct val="120000"/>
              </a:lnSpc>
            </a:pPr>
            <a:r>
              <a:rPr lang="en-US" sz="2500" dirty="0">
                <a:solidFill>
                  <a:srgbClr val="404040"/>
                </a:solidFill>
                <a:latin typeface="Arial" panose="020B0604020202020204" pitchFamily="34" charset="0"/>
                <a:cs typeface="Arial" panose="020B0604020202020204" pitchFamily="34" charset="0"/>
              </a:rPr>
              <a:t>To Open New Window </a:t>
            </a:r>
            <a:r>
              <a:rPr lang="en-US" sz="2500" b="1" dirty="0">
                <a:solidFill>
                  <a:srgbClr val="404040"/>
                </a:solidFill>
                <a:latin typeface="Arial" panose="020B0604020202020204" pitchFamily="34" charset="0"/>
                <a:cs typeface="Arial" panose="020B0604020202020204" pitchFamily="34" charset="0"/>
              </a:rPr>
              <a:t>Parameters</a:t>
            </a:r>
          </a:p>
          <a:p>
            <a:pPr>
              <a:lnSpc>
                <a:spcPct val="120000"/>
              </a:lnSpc>
            </a:pPr>
            <a:r>
              <a:rPr lang="en-US" altLang="en-US" sz="2500" dirty="0">
                <a:solidFill>
                  <a:srgbClr val="404040"/>
                </a:solidFill>
                <a:latin typeface="Arial" panose="020B0604020202020204" pitchFamily="34" charset="0"/>
                <a:cs typeface="Arial" panose="020B0604020202020204" pitchFamily="34" charset="0"/>
              </a:rPr>
              <a:t>&gt; </a:t>
            </a:r>
            <a:r>
              <a:rPr lang="en-US" sz="2500" b="0" dirty="0">
                <a:solidFill>
                  <a:srgbClr val="404040"/>
                </a:solidFill>
                <a:effectLst/>
                <a:latin typeface="Arial" panose="020B0604020202020204" pitchFamily="34" charset="0"/>
                <a:cs typeface="Arial" panose="020B0604020202020204" pitchFamily="34" charset="0"/>
              </a:rPr>
              <a:t>Set </a:t>
            </a:r>
            <a:r>
              <a:rPr lang="en-US" sz="2500" b="1" dirty="0">
                <a:latin typeface="Arial" panose="020B0604020202020204" pitchFamily="34" charset="0"/>
                <a:cs typeface="Arial" panose="020B0604020202020204" pitchFamily="34" charset="0"/>
              </a:rPr>
              <a:t>Order By:</a:t>
            </a:r>
            <a:r>
              <a:rPr lang="en-US" sz="2500" dirty="0">
                <a:latin typeface="Arial" panose="020B0604020202020204" pitchFamily="34" charset="0"/>
                <a:cs typeface="Arial" panose="020B0604020202020204" pitchFamily="34" charset="0"/>
              </a:rPr>
              <a:t> </a:t>
            </a:r>
            <a:r>
              <a:rPr lang="en-US" sz="2500" b="1" dirty="0">
                <a:latin typeface="Arial" panose="020B0604020202020204" pitchFamily="34" charset="0"/>
                <a:cs typeface="Arial" panose="020B0604020202020204" pitchFamily="34" charset="0"/>
              </a:rPr>
              <a:t>Customer</a:t>
            </a:r>
            <a:r>
              <a:rPr lang="en-US" sz="2500" b="0" dirty="0">
                <a:solidFill>
                  <a:srgbClr val="404040"/>
                </a:solidFill>
                <a:effectLst/>
                <a:latin typeface="Arial" panose="020B0604020202020204" pitchFamily="34" charset="0"/>
                <a:cs typeface="Arial" panose="020B0604020202020204" pitchFamily="34" charset="0"/>
              </a:rPr>
              <a:t> &gt;Set </a:t>
            </a:r>
            <a:r>
              <a:rPr lang="en-US" sz="2500" b="1" dirty="0">
                <a:latin typeface="Arial" panose="020B0604020202020204" pitchFamily="34" charset="0"/>
                <a:cs typeface="Arial" panose="020B0604020202020204" pitchFamily="34" charset="0"/>
              </a:rPr>
              <a:t>Report Summary:</a:t>
            </a:r>
            <a:r>
              <a:rPr lang="en-US" sz="2500" dirty="0">
                <a:latin typeface="Arial" panose="020B0604020202020204" pitchFamily="34" charset="0"/>
                <a:cs typeface="Arial" panose="020B0604020202020204" pitchFamily="34" charset="0"/>
              </a:rPr>
              <a:t> </a:t>
            </a:r>
            <a:r>
              <a:rPr lang="en-US" sz="2500" b="1" dirty="0">
                <a:latin typeface="Arial" panose="020B0604020202020204" pitchFamily="34" charset="0"/>
                <a:cs typeface="Arial" panose="020B0604020202020204" pitchFamily="34" charset="0"/>
              </a:rPr>
              <a:t>Invoice Summary </a:t>
            </a:r>
            <a:r>
              <a:rPr lang="en-US" altLang="en-US" sz="2500" dirty="0">
                <a:solidFill>
                  <a:srgbClr val="404040"/>
                </a:solidFill>
                <a:latin typeface="Arial" panose="020B0604020202020204" pitchFamily="34" charset="0"/>
                <a:cs typeface="Arial" panose="020B0604020202020204" pitchFamily="34" charset="0"/>
              </a:rPr>
              <a:t>&gt; Set </a:t>
            </a:r>
            <a:r>
              <a:rPr lang="en-US" sz="2500" b="1" dirty="0">
                <a:latin typeface="Arial" panose="020B0604020202020204" pitchFamily="34" charset="0"/>
                <a:cs typeface="Arial" panose="020B0604020202020204" pitchFamily="34" charset="0"/>
              </a:rPr>
              <a:t>Report Format:</a:t>
            </a:r>
            <a:r>
              <a:rPr lang="en-US" sz="2500" dirty="0">
                <a:latin typeface="Arial" panose="020B0604020202020204" pitchFamily="34" charset="0"/>
                <a:cs typeface="Arial" panose="020B0604020202020204" pitchFamily="34" charset="0"/>
              </a:rPr>
              <a:t> </a:t>
            </a:r>
            <a:r>
              <a:rPr lang="en-US" sz="2500" b="1" dirty="0">
                <a:latin typeface="Arial" panose="020B0604020202020204" pitchFamily="34" charset="0"/>
                <a:cs typeface="Arial" panose="020B0604020202020204" pitchFamily="34" charset="0"/>
              </a:rPr>
              <a:t>Detailed &gt; Set As Of Date:</a:t>
            </a:r>
            <a:r>
              <a:rPr lang="en-US" sz="2500" dirty="0">
                <a:latin typeface="Arial" panose="020B0604020202020204" pitchFamily="34" charset="0"/>
                <a:cs typeface="Arial" panose="020B0604020202020204" pitchFamily="34" charset="0"/>
              </a:rPr>
              <a:t> The report runs up to </a:t>
            </a:r>
            <a:r>
              <a:rPr lang="en-US" sz="2500" b="1" dirty="0">
                <a:latin typeface="Arial" panose="020B0604020202020204" pitchFamily="34" charset="0"/>
                <a:cs typeface="Arial" panose="020B0604020202020204" pitchFamily="34" charset="0"/>
              </a:rPr>
              <a:t>May 1, 2013 &gt; Set Bucket Name:</a:t>
            </a:r>
            <a:r>
              <a:rPr lang="en-US" sz="2500" dirty="0">
                <a:latin typeface="Arial" panose="020B0604020202020204" pitchFamily="34" charset="0"/>
                <a:cs typeface="Arial" panose="020B0604020202020204" pitchFamily="34" charset="0"/>
              </a:rPr>
              <a:t> </a:t>
            </a:r>
            <a:r>
              <a:rPr lang="en-US" sz="2500" b="1" dirty="0" err="1">
                <a:latin typeface="Arial" panose="020B0604020202020204" pitchFamily="34" charset="0"/>
                <a:cs typeface="Arial" panose="020B0604020202020204" pitchFamily="34" charset="0"/>
              </a:rPr>
              <a:t>ARG_Aging</a:t>
            </a:r>
            <a:r>
              <a:rPr lang="en-US" sz="2500" dirty="0">
                <a:latin typeface="Arial" panose="020B0604020202020204" pitchFamily="34" charset="0"/>
                <a:cs typeface="Arial" panose="020B0604020202020204" pitchFamily="34" charset="0"/>
              </a:rPr>
              <a:t> (the defined aging bucket setup) </a:t>
            </a:r>
            <a:endParaRPr lang="ar-EG" altLang="en-US" sz="2500" dirty="0">
              <a:solidFill>
                <a:srgbClr val="404040"/>
              </a:solidFill>
              <a:latin typeface="Arial" panose="020B0604020202020204" pitchFamily="34" charset="0"/>
              <a:cs typeface="Arial" panose="020B0604020202020204" pitchFamily="34" charset="0"/>
            </a:endParaRPr>
          </a:p>
          <a:p>
            <a:pPr>
              <a:lnSpc>
                <a:spcPct val="120000"/>
              </a:lnSpc>
            </a:pPr>
            <a:r>
              <a:rPr lang="en-US" altLang="en-US" sz="2500" dirty="0">
                <a:solidFill>
                  <a:srgbClr val="404040"/>
                </a:solidFill>
                <a:latin typeface="Arial" panose="020B0604020202020204" pitchFamily="34" charset="0"/>
                <a:cs typeface="Arial" panose="020B0604020202020204" pitchFamily="34" charset="0"/>
              </a:rPr>
              <a:t> Click </a:t>
            </a:r>
            <a:r>
              <a:rPr lang="en-US" altLang="en-US" sz="2500" b="1" dirty="0">
                <a:solidFill>
                  <a:srgbClr val="404040"/>
                </a:solidFill>
                <a:latin typeface="Arial" panose="020B0604020202020204" pitchFamily="34" charset="0"/>
                <a:cs typeface="Arial" panose="020B0604020202020204" pitchFamily="34" charset="0"/>
              </a:rPr>
              <a:t>OK</a:t>
            </a:r>
            <a:r>
              <a:rPr lang="en-US" altLang="en-US" sz="2500" dirty="0">
                <a:solidFill>
                  <a:srgbClr val="404040"/>
                </a:solidFill>
                <a:latin typeface="Arial" panose="020B0604020202020204" pitchFamily="34" charset="0"/>
                <a:cs typeface="Arial" panose="020B0604020202020204" pitchFamily="34" charset="0"/>
              </a:rPr>
              <a:t> </a:t>
            </a:r>
          </a:p>
          <a:p>
            <a:pPr>
              <a:lnSpc>
                <a:spcPct val="120000"/>
              </a:lnSpc>
            </a:pPr>
            <a:r>
              <a:rPr lang="en-US" sz="2500" dirty="0">
                <a:latin typeface="Arial" panose="020B0604020202020204" pitchFamily="34" charset="0"/>
                <a:cs typeface="Arial" panose="020B0604020202020204" pitchFamily="34" charset="0"/>
              </a:rPr>
              <a:t>We go back to window </a:t>
            </a:r>
            <a:r>
              <a:rPr lang="en-US" sz="2500" b="1" dirty="0">
                <a:latin typeface="Arial" panose="020B0604020202020204" pitchFamily="34" charset="0"/>
                <a:cs typeface="Arial" panose="020B0604020202020204" pitchFamily="34" charset="0"/>
              </a:rPr>
              <a:t>submit Request </a:t>
            </a:r>
            <a:r>
              <a:rPr lang="en-US" altLang="en-US" sz="2500" dirty="0">
                <a:solidFill>
                  <a:srgbClr val="404040"/>
                </a:solidFill>
                <a:latin typeface="Arial" panose="020B0604020202020204" pitchFamily="34" charset="0"/>
                <a:cs typeface="Arial" panose="020B0604020202020204" pitchFamily="34" charset="0"/>
              </a:rPr>
              <a:t>&gt;</a:t>
            </a:r>
            <a:r>
              <a:rPr lang="en-US" sz="2500" dirty="0">
                <a:solidFill>
                  <a:srgbClr val="404040"/>
                </a:solidFill>
                <a:latin typeface="Arial" panose="020B0604020202020204" pitchFamily="34" charset="0"/>
                <a:cs typeface="Arial" panose="020B0604020202020204" pitchFamily="34" charset="0"/>
              </a:rPr>
              <a:t> </a:t>
            </a:r>
            <a:r>
              <a:rPr lang="en-US" altLang="en-US" sz="2500" dirty="0">
                <a:solidFill>
                  <a:srgbClr val="404040"/>
                </a:solidFill>
                <a:latin typeface="Arial" panose="020B0604020202020204" pitchFamily="34" charset="0"/>
                <a:cs typeface="Arial" panose="020B0604020202020204" pitchFamily="34" charset="0"/>
              </a:rPr>
              <a:t>Click </a:t>
            </a:r>
            <a:r>
              <a:rPr lang="en-US" sz="2500" b="1" dirty="0">
                <a:latin typeface="Arial" panose="020B0604020202020204" pitchFamily="34" charset="0"/>
                <a:cs typeface="Arial" panose="020B0604020202020204" pitchFamily="34" charset="0"/>
              </a:rPr>
              <a:t> submit</a:t>
            </a:r>
            <a:endParaRPr lang="ar-EG" sz="2500" b="1" dirty="0">
              <a:latin typeface="Arial" panose="020B0604020202020204" pitchFamily="34" charset="0"/>
              <a:cs typeface="Arial" panose="020B0604020202020204" pitchFamily="34" charset="0"/>
            </a:endParaRPr>
          </a:p>
          <a:p>
            <a:pPr>
              <a:lnSpc>
                <a:spcPct val="120000"/>
              </a:lnSpc>
            </a:pPr>
            <a:r>
              <a:rPr lang="en-US" sz="2500" dirty="0">
                <a:solidFill>
                  <a:srgbClr val="404040"/>
                </a:solidFill>
                <a:latin typeface="Arial" panose="020B0604020202020204" pitchFamily="34" charset="0"/>
                <a:cs typeface="Arial" panose="020B0604020202020204" pitchFamily="34" charset="0"/>
              </a:rPr>
              <a:t>Open</a:t>
            </a:r>
            <a:r>
              <a:rPr lang="en-US" sz="2500" dirty="0">
                <a:latin typeface="Arial" panose="020B0604020202020204" pitchFamily="34" charset="0"/>
                <a:cs typeface="Arial" panose="020B0604020202020204" pitchFamily="34" charset="0"/>
              </a:rPr>
              <a:t> new window</a:t>
            </a:r>
            <a:r>
              <a:rPr lang="en-US" sz="2500" dirty="0">
                <a:solidFill>
                  <a:srgbClr val="404040"/>
                </a:solidFill>
                <a:latin typeface="Arial" panose="020B0604020202020204" pitchFamily="34" charset="0"/>
                <a:cs typeface="Arial" panose="020B0604020202020204" pitchFamily="34" charset="0"/>
              </a:rPr>
              <a:t> Requests</a:t>
            </a:r>
          </a:p>
          <a:p>
            <a:pPr>
              <a:lnSpc>
                <a:spcPct val="120000"/>
              </a:lnSpc>
            </a:pPr>
            <a:r>
              <a:rPr lang="en-US" sz="2500" dirty="0">
                <a:solidFill>
                  <a:srgbClr val="404040"/>
                </a:solidFill>
                <a:latin typeface="Arial" panose="020B0604020202020204" pitchFamily="34" charset="0"/>
                <a:cs typeface="Arial" panose="020B0604020202020204" pitchFamily="34" charset="0"/>
              </a:rPr>
              <a:t>Find </a:t>
            </a:r>
            <a:r>
              <a:rPr lang="en-US" sz="2500" b="1" dirty="0">
                <a:solidFill>
                  <a:srgbClr val="404040"/>
                </a:solidFill>
                <a:latin typeface="Arial" panose="020B0604020202020204" pitchFamily="34" charset="0"/>
                <a:cs typeface="Arial" panose="020B0604020202020204" pitchFamily="34" charset="0"/>
              </a:rPr>
              <a:t>Request ID</a:t>
            </a:r>
            <a:r>
              <a:rPr lang="en-US" sz="2500" dirty="0">
                <a:solidFill>
                  <a:srgbClr val="404040"/>
                </a:solidFill>
                <a:latin typeface="Arial" panose="020B0604020202020204" pitchFamily="34" charset="0"/>
                <a:cs typeface="Arial" panose="020B0604020202020204" pitchFamily="34" charset="0"/>
              </a:rPr>
              <a:t> 5951313 &gt;</a:t>
            </a:r>
            <a:r>
              <a:rPr lang="en-US" sz="2500" dirty="0">
                <a:latin typeface="Arial" panose="020B0604020202020204" pitchFamily="34" charset="0"/>
                <a:cs typeface="Arial" panose="020B0604020202020204" pitchFamily="34" charset="0"/>
              </a:rPr>
              <a:t> </a:t>
            </a:r>
            <a:r>
              <a:rPr lang="en-US" sz="2500" b="1" dirty="0">
                <a:latin typeface="Arial" panose="020B0604020202020204" pitchFamily="34" charset="0"/>
                <a:cs typeface="Arial" panose="020B0604020202020204" pitchFamily="34" charset="0"/>
              </a:rPr>
              <a:t>Create</a:t>
            </a:r>
            <a:r>
              <a:rPr lang="en-US" sz="2500" b="1" dirty="0">
                <a:solidFill>
                  <a:srgbClr val="404040"/>
                </a:solidFill>
                <a:latin typeface="Arial" panose="020B0604020202020204" pitchFamily="34" charset="0"/>
                <a:cs typeface="Arial" panose="020B0604020202020204" pitchFamily="34" charset="0"/>
              </a:rPr>
              <a:t> Refresh Data</a:t>
            </a:r>
            <a:r>
              <a:rPr lang="en-US" sz="2500" dirty="0">
                <a:solidFill>
                  <a:srgbClr val="404040"/>
                </a:solidFill>
                <a:latin typeface="Arial" panose="020B0604020202020204" pitchFamily="34" charset="0"/>
                <a:cs typeface="Arial" panose="020B0604020202020204" pitchFamily="34" charset="0"/>
              </a:rPr>
              <a:t> &gt; Wait for </a:t>
            </a:r>
            <a:r>
              <a:rPr lang="en-US" sz="2500" b="1" dirty="0">
                <a:solidFill>
                  <a:srgbClr val="404040"/>
                </a:solidFill>
                <a:latin typeface="Arial" panose="020B0604020202020204" pitchFamily="34" charset="0"/>
                <a:cs typeface="Arial" panose="020B0604020202020204" pitchFamily="34" charset="0"/>
              </a:rPr>
              <a:t>Phase</a:t>
            </a:r>
            <a:r>
              <a:rPr lang="en-US" sz="2500" dirty="0">
                <a:solidFill>
                  <a:srgbClr val="404040"/>
                </a:solidFill>
                <a:latin typeface="Arial" panose="020B0604020202020204" pitchFamily="34" charset="0"/>
                <a:cs typeface="Arial" panose="020B0604020202020204" pitchFamily="34" charset="0"/>
              </a:rPr>
              <a:t> to change from </a:t>
            </a:r>
            <a:r>
              <a:rPr lang="en-US" sz="2500" b="1" dirty="0">
                <a:solidFill>
                  <a:srgbClr val="404040"/>
                </a:solidFill>
                <a:latin typeface="Arial" panose="020B0604020202020204" pitchFamily="34" charset="0"/>
                <a:cs typeface="Arial" panose="020B0604020202020204" pitchFamily="34" charset="0"/>
              </a:rPr>
              <a:t>Running</a:t>
            </a:r>
            <a:r>
              <a:rPr lang="en-US" sz="2500" dirty="0">
                <a:solidFill>
                  <a:srgbClr val="404040"/>
                </a:solidFill>
                <a:latin typeface="Arial" panose="020B0604020202020204" pitchFamily="34" charset="0"/>
                <a:cs typeface="Arial" panose="020B0604020202020204" pitchFamily="34" charset="0"/>
              </a:rPr>
              <a:t> to </a:t>
            </a:r>
            <a:r>
              <a:rPr lang="en-US" sz="2500" b="1" dirty="0">
                <a:solidFill>
                  <a:srgbClr val="404040"/>
                </a:solidFill>
                <a:latin typeface="Arial" panose="020B0604020202020204" pitchFamily="34" charset="0"/>
                <a:cs typeface="Arial" panose="020B0604020202020204" pitchFamily="34" charset="0"/>
              </a:rPr>
              <a:t>Completed</a:t>
            </a:r>
            <a:r>
              <a:rPr lang="en-US" sz="2500" dirty="0">
                <a:solidFill>
                  <a:srgbClr val="404040"/>
                </a:solidFill>
                <a:latin typeface="Arial" panose="020B0604020202020204" pitchFamily="34" charset="0"/>
                <a:cs typeface="Arial" panose="020B0604020202020204" pitchFamily="34" charset="0"/>
              </a:rPr>
              <a:t>.</a:t>
            </a:r>
            <a:endParaRPr lang="ar-EG" sz="2500" dirty="0">
              <a:solidFill>
                <a:srgbClr val="404040"/>
              </a:solidFill>
              <a:latin typeface="Arial" panose="020B0604020202020204" pitchFamily="34" charset="0"/>
              <a:cs typeface="Arial" panose="020B0604020202020204" pitchFamily="34" charset="0"/>
            </a:endParaRPr>
          </a:p>
          <a:p>
            <a:pPr>
              <a:lnSpc>
                <a:spcPct val="120000"/>
              </a:lnSpc>
            </a:pPr>
            <a:r>
              <a:rPr lang="en-US" altLang="en-US" sz="2500" dirty="0">
                <a:solidFill>
                  <a:srgbClr val="404040"/>
                </a:solidFill>
                <a:latin typeface="Arial" panose="020B0604020202020204" pitchFamily="34" charset="0"/>
                <a:cs typeface="Arial" panose="020B0604020202020204" pitchFamily="34" charset="0"/>
              </a:rPr>
              <a:t>Click </a:t>
            </a:r>
            <a:r>
              <a:rPr lang="en-US" sz="2500" b="1" dirty="0">
                <a:solidFill>
                  <a:srgbClr val="404040"/>
                </a:solidFill>
                <a:effectLst/>
                <a:latin typeface="Arial" panose="020B0604020202020204" pitchFamily="34" charset="0"/>
                <a:cs typeface="Arial" panose="020B0604020202020204" pitchFamily="34" charset="0"/>
              </a:rPr>
              <a:t>View Output</a:t>
            </a:r>
            <a:endParaRPr lang="en-US" sz="2500" dirty="0">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A1F92538-A379-9B5D-CA07-D39416428A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68826" y="1347988"/>
            <a:ext cx="3368964" cy="3477618"/>
          </a:xfrm>
          <a:prstGeom prst="rect">
            <a:avLst/>
          </a:prstGeom>
        </p:spPr>
      </p:pic>
      <p:pic>
        <p:nvPicPr>
          <p:cNvPr id="8" name="Picture 7">
            <a:extLst>
              <a:ext uri="{FF2B5EF4-FFF2-40B4-BE49-F238E27FC236}">
                <a16:creationId xmlns:a16="http://schemas.microsoft.com/office/drawing/2014/main" id="{0F39D487-4441-353F-8917-1B3F2B77CA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1337" y="1347987"/>
            <a:ext cx="5010663" cy="3509020"/>
          </a:xfrm>
          <a:prstGeom prst="rect">
            <a:avLst/>
          </a:prstGeom>
        </p:spPr>
      </p:pic>
      <p:pic>
        <p:nvPicPr>
          <p:cNvPr id="11" name="Picture 10">
            <a:extLst>
              <a:ext uri="{FF2B5EF4-FFF2-40B4-BE49-F238E27FC236}">
                <a16:creationId xmlns:a16="http://schemas.microsoft.com/office/drawing/2014/main" id="{43BBDECF-2263-8A01-53CC-B022D00248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68826" y="4842777"/>
            <a:ext cx="8223174" cy="2000993"/>
          </a:xfrm>
          <a:prstGeom prst="rect">
            <a:avLst/>
          </a:prstGeom>
        </p:spPr>
      </p:pic>
      <p:sp>
        <p:nvSpPr>
          <p:cNvPr id="2" name="Rectangle 1"/>
          <p:cNvSpPr/>
          <p:nvPr/>
        </p:nvSpPr>
        <p:spPr>
          <a:xfrm>
            <a:off x="4427034" y="1895707"/>
            <a:ext cx="234176" cy="178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4293220" y="2226098"/>
            <a:ext cx="367990" cy="182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024560" y="4599809"/>
            <a:ext cx="401444" cy="15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738946" y="1895706"/>
            <a:ext cx="412595" cy="100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460166" y="2039262"/>
            <a:ext cx="691375" cy="106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632111" y="2163042"/>
            <a:ext cx="519430" cy="108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632111" y="2308302"/>
            <a:ext cx="519430" cy="100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632111" y="2451858"/>
            <a:ext cx="519430" cy="91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638263" y="4579984"/>
            <a:ext cx="429996" cy="17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142677" y="5325948"/>
            <a:ext cx="7605132" cy="122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9801922" y="6400800"/>
            <a:ext cx="959005" cy="122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8981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7F05-E211-B83A-B32A-2789A40FE3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9BD62-38B3-D4E0-3567-8BFDC2DDA022}"/>
              </a:ext>
            </a:extLst>
          </p:cNvPr>
          <p:cNvSpPr>
            <a:spLocks noGrp="1"/>
          </p:cNvSpPr>
          <p:nvPr>
            <p:ph type="title"/>
          </p:nvPr>
        </p:nvSpPr>
        <p:spPr>
          <a:xfrm>
            <a:off x="2225894" y="281412"/>
            <a:ext cx="8827497" cy="847592"/>
          </a:xfrm>
        </p:spPr>
        <p:txBody>
          <a:bodyPr>
            <a:normAutofit/>
          </a:bodyPr>
          <a:lstStyle/>
          <a:p>
            <a:r>
              <a:rPr lang="en-US" sz="2800" b="1" dirty="0">
                <a:latin typeface="Arial" panose="020B0604020202020204" pitchFamily="34" charset="0"/>
                <a:cs typeface="Arial" panose="020B0604020202020204" pitchFamily="34" charset="0"/>
              </a:rPr>
              <a:t>Explanation of the Aging - 7 Buckets Report </a:t>
            </a:r>
            <a:endParaRPr lang="en-US" sz="2800"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7F05FF8D-D044-C8E9-15BC-388F52C6030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471041A8-6C00-5567-322B-A818C1C92ECD}"/>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DF775A-F7C3-2D5F-C04D-4671697A7167}"/>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6D2F429E-AAFD-511A-B264-E938E67B8E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B981A24B-A884-A353-D275-28219B28DE61}"/>
              </a:ext>
            </a:extLst>
          </p:cNvPr>
          <p:cNvSpPr>
            <a:spLocks noGrp="1"/>
          </p:cNvSpPr>
          <p:nvPr>
            <p:ph type="body" sz="half" idx="2"/>
          </p:nvPr>
        </p:nvSpPr>
        <p:spPr>
          <a:xfrm>
            <a:off x="27395" y="1133214"/>
            <a:ext cx="4154312" cy="5724786"/>
          </a:xfrm>
        </p:spPr>
        <p:txBody>
          <a:bodyPr>
            <a:noAutofit/>
          </a:bodyPr>
          <a:lstStyle/>
          <a:p>
            <a:r>
              <a:rPr lang="en-US" sz="1000" b="1" dirty="0">
                <a:latin typeface="Arial" panose="020B0604020202020204" pitchFamily="34" charset="0"/>
                <a:cs typeface="Arial" panose="020B0604020202020204" pitchFamily="34" charset="0"/>
              </a:rPr>
              <a:t>Explanation of the Aging - 7 Buckets Report (View Output Request)</a:t>
            </a:r>
          </a:p>
          <a:p>
            <a:r>
              <a:rPr lang="en-US" sz="1000" dirty="0">
                <a:latin typeface="Arial" panose="020B0604020202020204" pitchFamily="34" charset="0"/>
                <a:cs typeface="Arial" panose="020B0604020202020204" pitchFamily="34" charset="0"/>
              </a:rPr>
              <a:t>This report provides an </a:t>
            </a:r>
            <a:r>
              <a:rPr lang="en-US" sz="1000" b="1" dirty="0">
                <a:latin typeface="Arial" panose="020B0604020202020204" pitchFamily="34" charset="0"/>
                <a:cs typeface="Arial" panose="020B0604020202020204" pitchFamily="34" charset="0"/>
              </a:rPr>
              <a:t>aging analysis</a:t>
            </a:r>
            <a:r>
              <a:rPr lang="en-US" sz="1000" dirty="0">
                <a:latin typeface="Arial" panose="020B0604020202020204" pitchFamily="34" charset="0"/>
                <a:cs typeface="Arial" panose="020B0604020202020204" pitchFamily="34" charset="0"/>
              </a:rPr>
              <a:t> of accounts receivable balances. It categorizes outstanding invoices based on how long they have been overdue.</a:t>
            </a:r>
          </a:p>
          <a:p>
            <a:r>
              <a:rPr lang="en-US" sz="1000" b="1" dirty="0">
                <a:latin typeface="Arial" panose="020B0604020202020204" pitchFamily="34" charset="0"/>
                <a:cs typeface="Arial" panose="020B0604020202020204" pitchFamily="34" charset="0"/>
              </a:rPr>
              <a:t>Key Sections of the Report:</a:t>
            </a:r>
          </a:p>
          <a:p>
            <a:pPr>
              <a:buFont typeface="+mj-lt"/>
              <a:buAutoNum type="arabicPeriod"/>
            </a:pPr>
            <a:r>
              <a:rPr lang="en-US" sz="1000" b="1" dirty="0">
                <a:latin typeface="Arial" panose="020B0604020202020204" pitchFamily="34" charset="0"/>
                <a:cs typeface="Arial" panose="020B0604020202020204" pitchFamily="34" charset="0"/>
              </a:rPr>
              <a:t>Customer Details</a:t>
            </a:r>
            <a:endParaRPr lang="en-US" sz="1000" dirty="0">
              <a:latin typeface="Arial" panose="020B0604020202020204" pitchFamily="34" charset="0"/>
              <a:cs typeface="Arial" panose="020B0604020202020204" pitchFamily="34" charset="0"/>
            </a:endParaRPr>
          </a:p>
          <a:p>
            <a:pPr marL="742950" lvl="1" indent="-285750">
              <a:buFont typeface="+mj-lt"/>
              <a:buAutoNum type="arabicPeriod"/>
            </a:pPr>
            <a:r>
              <a:rPr lang="en-US" sz="1000" b="1" dirty="0">
                <a:latin typeface="Arial" panose="020B0604020202020204" pitchFamily="34" charset="0"/>
                <a:cs typeface="Arial" panose="020B0604020202020204" pitchFamily="34" charset="0"/>
              </a:rPr>
              <a:t>Customer Name:</a:t>
            </a:r>
            <a:r>
              <a:rPr lang="en-US" sz="1000" dirty="0">
                <a:latin typeface="Arial" panose="020B0604020202020204" pitchFamily="34" charset="0"/>
                <a:cs typeface="Arial" panose="020B0604020202020204" pitchFamily="34" charset="0"/>
              </a:rPr>
              <a:t> ARG_Customer1</a:t>
            </a:r>
          </a:p>
          <a:p>
            <a:pPr marL="742950" lvl="1" indent="-285750">
              <a:buFont typeface="+mj-lt"/>
              <a:buAutoNum type="arabicPeriod"/>
            </a:pPr>
            <a:r>
              <a:rPr lang="en-US" sz="1000" b="1" dirty="0">
                <a:latin typeface="Arial" panose="020B0604020202020204" pitchFamily="34" charset="0"/>
                <a:cs typeface="Arial" panose="020B0604020202020204" pitchFamily="34" charset="0"/>
              </a:rPr>
              <a:t>Customer Number:</a:t>
            </a:r>
            <a:r>
              <a:rPr lang="en-US" sz="1000" dirty="0">
                <a:latin typeface="Arial" panose="020B0604020202020204" pitchFamily="34" charset="0"/>
                <a:cs typeface="Arial" panose="020B0604020202020204" pitchFamily="34" charset="0"/>
              </a:rPr>
              <a:t> 5845</a:t>
            </a:r>
          </a:p>
          <a:p>
            <a:pPr marL="742950" lvl="1" indent="-285750">
              <a:buFont typeface="+mj-lt"/>
              <a:buAutoNum type="arabicPeriod"/>
            </a:pPr>
            <a:r>
              <a:rPr lang="en-US" sz="1000" b="1" dirty="0">
                <a:latin typeface="Arial" panose="020B0604020202020204" pitchFamily="34" charset="0"/>
                <a:cs typeface="Arial" panose="020B0604020202020204" pitchFamily="34" charset="0"/>
              </a:rPr>
              <a:t>Location:</a:t>
            </a:r>
            <a:r>
              <a:rPr lang="en-US" sz="1000" dirty="0">
                <a:latin typeface="Arial" panose="020B0604020202020204" pitchFamily="34" charset="0"/>
                <a:cs typeface="Arial" panose="020B0604020202020204" pitchFamily="34" charset="0"/>
              </a:rPr>
              <a:t> Cairo</a:t>
            </a:r>
          </a:p>
          <a:p>
            <a:pPr>
              <a:buFont typeface="+mj-lt"/>
              <a:buAutoNum type="arabicPeriod"/>
            </a:pPr>
            <a:r>
              <a:rPr lang="en-US" sz="1000" b="1" dirty="0">
                <a:latin typeface="Arial" panose="020B0604020202020204" pitchFamily="34" charset="0"/>
                <a:cs typeface="Arial" panose="020B0604020202020204" pitchFamily="34" charset="0"/>
              </a:rPr>
              <a:t>Invoice Details</a:t>
            </a:r>
            <a:endParaRPr lang="en-US" sz="1000" dirty="0">
              <a:latin typeface="Arial" panose="020B0604020202020204" pitchFamily="34" charset="0"/>
              <a:cs typeface="Arial" panose="020B0604020202020204" pitchFamily="34" charset="0"/>
            </a:endParaRPr>
          </a:p>
          <a:p>
            <a:pPr marL="742950" lvl="1" indent="-285750">
              <a:buFont typeface="+mj-lt"/>
              <a:buAutoNum type="arabicPeriod"/>
            </a:pPr>
            <a:r>
              <a:rPr lang="en-US" sz="1000" dirty="0">
                <a:latin typeface="Arial" panose="020B0604020202020204" pitchFamily="34" charset="0"/>
                <a:cs typeface="Arial" panose="020B0604020202020204" pitchFamily="34" charset="0"/>
              </a:rPr>
              <a:t>Lists various transactions with their </a:t>
            </a:r>
            <a:r>
              <a:rPr lang="en-US" sz="1000" b="1" dirty="0">
                <a:latin typeface="Arial" panose="020B0604020202020204" pitchFamily="34" charset="0"/>
                <a:cs typeface="Arial" panose="020B0604020202020204" pitchFamily="34" charset="0"/>
              </a:rPr>
              <a:t>types, dates, and amounts</a:t>
            </a:r>
            <a:r>
              <a:rPr lang="en-US" sz="1000" dirty="0">
                <a:latin typeface="Arial" panose="020B0604020202020204" pitchFamily="34" charset="0"/>
                <a:cs typeface="Arial" panose="020B0604020202020204" pitchFamily="34" charset="0"/>
              </a:rPr>
              <a:t>, including:</a:t>
            </a:r>
          </a:p>
          <a:p>
            <a:pPr marL="1143000" lvl="2" indent="-228600">
              <a:buFont typeface="+mj-lt"/>
              <a:buAutoNum type="arabicPeriod"/>
            </a:pPr>
            <a:r>
              <a:rPr lang="en-US" sz="1000" dirty="0">
                <a:latin typeface="Arial" panose="020B0604020202020204" pitchFamily="34" charset="0"/>
                <a:cs typeface="Arial" panose="020B0604020202020204" pitchFamily="34" charset="0"/>
              </a:rPr>
              <a:t>Deposits</a:t>
            </a:r>
          </a:p>
          <a:p>
            <a:pPr marL="1143000" lvl="2" indent="-228600">
              <a:buFont typeface="+mj-lt"/>
              <a:buAutoNum type="arabicPeriod"/>
            </a:pPr>
            <a:r>
              <a:rPr lang="en-US" sz="1000" dirty="0">
                <a:latin typeface="Arial" panose="020B0604020202020204" pitchFamily="34" charset="0"/>
                <a:cs typeface="Arial" panose="020B0604020202020204" pitchFamily="34" charset="0"/>
              </a:rPr>
              <a:t>Guarantees</a:t>
            </a:r>
          </a:p>
          <a:p>
            <a:pPr marL="1143000" lvl="2" indent="-228600">
              <a:buFont typeface="+mj-lt"/>
              <a:buAutoNum type="arabicPeriod"/>
            </a:pPr>
            <a:r>
              <a:rPr lang="en-US" sz="1000" dirty="0" err="1">
                <a:latin typeface="Arial" panose="020B0604020202020204" pitchFamily="34" charset="0"/>
                <a:cs typeface="Arial" panose="020B0604020202020204" pitchFamily="34" charset="0"/>
              </a:rPr>
              <a:t>ARG_Type</a:t>
            </a:r>
            <a:r>
              <a:rPr lang="en-US" sz="1000" dirty="0">
                <a:latin typeface="Arial" panose="020B0604020202020204" pitchFamily="34" charset="0"/>
                <a:cs typeface="Arial" panose="020B0604020202020204" pitchFamily="34" charset="0"/>
              </a:rPr>
              <a:t> invoices</a:t>
            </a:r>
          </a:p>
          <a:p>
            <a:pPr marL="1143000" lvl="2" indent="-228600">
              <a:buFont typeface="+mj-lt"/>
              <a:buAutoNum type="arabicPeriod"/>
            </a:pPr>
            <a:r>
              <a:rPr lang="en-US" sz="1000" dirty="0">
                <a:latin typeface="Arial" panose="020B0604020202020204" pitchFamily="34" charset="0"/>
                <a:cs typeface="Arial" panose="020B0604020202020204" pitchFamily="34" charset="0"/>
              </a:rPr>
              <a:t>Consulting invoices</a:t>
            </a:r>
          </a:p>
          <a:p>
            <a:pPr>
              <a:buFont typeface="+mj-lt"/>
              <a:buAutoNum type="arabicPeriod"/>
            </a:pPr>
            <a:r>
              <a:rPr lang="en-US" sz="1000" b="1" dirty="0">
                <a:latin typeface="Arial" panose="020B0604020202020204" pitchFamily="34" charset="0"/>
                <a:cs typeface="Arial" panose="020B0604020202020204" pitchFamily="34" charset="0"/>
              </a:rPr>
              <a:t>Outstanding Amounts</a:t>
            </a:r>
            <a:endParaRPr lang="en-US" sz="1000" dirty="0">
              <a:latin typeface="Arial" panose="020B0604020202020204" pitchFamily="34" charset="0"/>
              <a:cs typeface="Arial" panose="020B0604020202020204" pitchFamily="34" charset="0"/>
            </a:endParaRPr>
          </a:p>
          <a:p>
            <a:pPr marL="742950" lvl="1" indent="-285750">
              <a:buFont typeface="+mj-lt"/>
              <a:buAutoNum type="arabicPeriod"/>
            </a:pPr>
            <a:r>
              <a:rPr lang="en-US" sz="1000" b="1" dirty="0">
                <a:latin typeface="Arial" panose="020B0604020202020204" pitchFamily="34" charset="0"/>
                <a:cs typeface="Arial" panose="020B0604020202020204" pitchFamily="34" charset="0"/>
              </a:rPr>
              <a:t>Total Due:</a:t>
            </a:r>
            <a:r>
              <a:rPr lang="en-US" sz="1000" dirty="0">
                <a:latin typeface="Arial" panose="020B0604020202020204" pitchFamily="34" charset="0"/>
                <a:cs typeface="Arial" panose="020B0604020202020204" pitchFamily="34" charset="0"/>
              </a:rPr>
              <a:t> $28,350.00</a:t>
            </a:r>
          </a:p>
          <a:p>
            <a:pPr marL="742950" lvl="1" indent="-285750">
              <a:buFont typeface="+mj-lt"/>
              <a:buAutoNum type="arabicPeriod"/>
            </a:pPr>
            <a:r>
              <a:rPr lang="en-US" sz="1000" b="1" dirty="0">
                <a:latin typeface="Arial" panose="020B0604020202020204" pitchFamily="34" charset="0"/>
                <a:cs typeface="Arial" panose="020B0604020202020204" pitchFamily="34" charset="0"/>
              </a:rPr>
              <a:t>Breakdown by Aging Buckets:</a:t>
            </a:r>
            <a:endParaRPr lang="en-US" sz="1000" dirty="0">
              <a:latin typeface="Arial" panose="020B0604020202020204" pitchFamily="34" charset="0"/>
              <a:cs typeface="Arial" panose="020B0604020202020204" pitchFamily="34" charset="0"/>
            </a:endParaRPr>
          </a:p>
          <a:p>
            <a:pPr marL="1143000" lvl="2" indent="-228600">
              <a:buFont typeface="+mj-lt"/>
              <a:buAutoNum type="arabicPeriod"/>
            </a:pPr>
            <a:r>
              <a:rPr lang="en-US" sz="1000" b="1" dirty="0">
                <a:latin typeface="Arial" panose="020B0604020202020204" pitchFamily="34" charset="0"/>
                <a:cs typeface="Arial" panose="020B0604020202020204" pitchFamily="34" charset="0"/>
              </a:rPr>
              <a:t>Current (Not Due):</a:t>
            </a:r>
            <a:r>
              <a:rPr lang="en-US" sz="1000" dirty="0">
                <a:latin typeface="Arial" panose="020B0604020202020204" pitchFamily="34" charset="0"/>
                <a:cs typeface="Arial" panose="020B0604020202020204" pitchFamily="34" charset="0"/>
              </a:rPr>
              <a:t> $0.00</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1-30 Days:</a:t>
            </a:r>
            <a:r>
              <a:rPr lang="en-US" sz="1000" dirty="0">
                <a:latin typeface="Arial" panose="020B0604020202020204" pitchFamily="34" charset="0"/>
                <a:cs typeface="Arial" panose="020B0604020202020204" pitchFamily="34" charset="0"/>
              </a:rPr>
              <a:t> $0.00</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31-60 Days:</a:t>
            </a:r>
            <a:r>
              <a:rPr lang="en-US" sz="1000" dirty="0">
                <a:latin typeface="Arial" panose="020B0604020202020204" pitchFamily="34" charset="0"/>
                <a:cs typeface="Arial" panose="020B0604020202020204" pitchFamily="34" charset="0"/>
              </a:rPr>
              <a:t> $0.00</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61-90 Days:</a:t>
            </a:r>
            <a:r>
              <a:rPr lang="en-US" sz="1000" dirty="0">
                <a:latin typeface="Arial" panose="020B0604020202020204" pitchFamily="34" charset="0"/>
                <a:cs typeface="Arial" panose="020B0604020202020204" pitchFamily="34" charset="0"/>
              </a:rPr>
              <a:t> $0.00</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91-180 Days:</a:t>
            </a:r>
            <a:r>
              <a:rPr lang="en-US" sz="1000" dirty="0">
                <a:latin typeface="Arial" panose="020B0604020202020204" pitchFamily="34" charset="0"/>
                <a:cs typeface="Arial" panose="020B0604020202020204" pitchFamily="34" charset="0"/>
              </a:rPr>
              <a:t> $0.00</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181-365 Days:</a:t>
            </a:r>
            <a:r>
              <a:rPr lang="en-US" sz="1000"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$28,350.00</a:t>
            </a:r>
            <a:r>
              <a:rPr lang="en-US" sz="1000" dirty="0">
                <a:latin typeface="Arial" panose="020B0604020202020204" pitchFamily="34" charset="0"/>
                <a:cs typeface="Arial" panose="020B0604020202020204" pitchFamily="34" charset="0"/>
              </a:rPr>
              <a:t> (100% of the balance is overdue for </a:t>
            </a:r>
            <a:r>
              <a:rPr lang="en-US" sz="1000" b="1" dirty="0">
                <a:latin typeface="Arial" panose="020B0604020202020204" pitchFamily="34" charset="0"/>
                <a:cs typeface="Arial" panose="020B0604020202020204" pitchFamily="34" charset="0"/>
              </a:rPr>
              <a:t>more than 6 months</a:t>
            </a:r>
            <a:r>
              <a:rPr lang="en-US" sz="1000" dirty="0">
                <a:latin typeface="Arial" panose="020B0604020202020204" pitchFamily="34" charset="0"/>
                <a:cs typeface="Arial" panose="020B0604020202020204" pitchFamily="34" charset="0"/>
              </a:rPr>
              <a:t>)</a:t>
            </a:r>
          </a:p>
          <a:p>
            <a:pPr marL="1143000" lvl="2" indent="-228600">
              <a:buFont typeface="+mj-lt"/>
              <a:buAutoNum type="arabicPeriod"/>
            </a:pPr>
            <a:r>
              <a:rPr lang="en-US" sz="1000" b="1" dirty="0">
                <a:latin typeface="Arial" panose="020B0604020202020204" pitchFamily="34" charset="0"/>
                <a:cs typeface="Arial" panose="020B0604020202020204" pitchFamily="34" charset="0"/>
              </a:rPr>
              <a:t>Over 365 Days:</a:t>
            </a:r>
            <a:r>
              <a:rPr lang="en-US" sz="1000" dirty="0">
                <a:latin typeface="Arial" panose="020B0604020202020204" pitchFamily="34" charset="0"/>
                <a:cs typeface="Arial" panose="020B0604020202020204" pitchFamily="34" charset="0"/>
              </a:rPr>
              <a:t> $0.00</a:t>
            </a:r>
          </a:p>
          <a:p>
            <a:endParaRPr lang="en-US" sz="1000" dirty="0"/>
          </a:p>
        </p:txBody>
      </p:sp>
      <p:pic>
        <p:nvPicPr>
          <p:cNvPr id="4" name="Picture 3">
            <a:extLst>
              <a:ext uri="{FF2B5EF4-FFF2-40B4-BE49-F238E27FC236}">
                <a16:creationId xmlns:a16="http://schemas.microsoft.com/office/drawing/2014/main" id="{262EDFF9-8298-BC26-41AE-40F448D6F9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9931" y="1884555"/>
            <a:ext cx="8102069" cy="43824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6290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203F1-BABB-5B40-144C-9D832D1CC082}"/>
              </a:ext>
            </a:extLst>
          </p:cNvPr>
          <p:cNvSpPr>
            <a:spLocks noGrp="1"/>
          </p:cNvSpPr>
          <p:nvPr>
            <p:ph type="title"/>
          </p:nvPr>
        </p:nvSpPr>
        <p:spPr>
          <a:xfrm>
            <a:off x="4295509" y="960355"/>
            <a:ext cx="3764410" cy="197963"/>
          </a:xfrm>
        </p:spPr>
        <p:txBody>
          <a:bodyPr>
            <a:normAutofit fontScale="90000"/>
          </a:bodyPr>
          <a:lstStyle/>
          <a:p>
            <a:pPr algn="ctr"/>
            <a:r>
              <a:rPr lang="en-US" sz="2400" b="1" dirty="0">
                <a:latin typeface="Arial" panose="020B0604020202020204" pitchFamily="34" charset="0"/>
                <a:cs typeface="Arial" panose="020B0604020202020204" pitchFamily="34" charset="0"/>
              </a:rPr>
              <a:t>Clearing</a:t>
            </a:r>
          </a:p>
        </p:txBody>
      </p:sp>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515733" y="1549696"/>
            <a:ext cx="11160534" cy="4956611"/>
          </a:xfrm>
        </p:spPr>
        <p:txBody>
          <a:bodyPr>
            <a:normAutofit fontScale="85000" lnSpcReduction="10000"/>
          </a:bodyPr>
          <a:lstStyle/>
          <a:p>
            <a:r>
              <a:rPr lang="en-US" dirty="0">
                <a:latin typeface="Arial" panose="020B0604020202020204" pitchFamily="34" charset="0"/>
                <a:cs typeface="Arial" panose="020B0604020202020204" pitchFamily="34" charset="0"/>
              </a:rPr>
              <a:t>Manual clearing involves the direct, user-driven matching of transactions, such as receipts and payments, against bank statements or other records.</a:t>
            </a:r>
            <a:r>
              <a:rPr lang="ar-EG"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contrasts with automated clearing, where the system performs the matching based on predefined rules.</a:t>
            </a:r>
          </a:p>
          <a:p>
            <a:r>
              <a:rPr lang="en-US" dirty="0">
                <a:latin typeface="Arial" panose="020B0604020202020204" pitchFamily="34" charset="0"/>
                <a:cs typeface="Arial" panose="020B0604020202020204" pitchFamily="34" charset="0"/>
              </a:rPr>
              <a:t>When focusing specifically on the Accounts Receivable (AR) manual clearing process within an Oracle system, it's important to understand that it addresses situations where automated clearing isn't sufficient. </a:t>
            </a:r>
            <a:endParaRPr lang="ar-EG" dirty="0">
              <a:latin typeface="Arial" panose="020B0604020202020204" pitchFamily="34" charset="0"/>
              <a:cs typeface="Arial" panose="020B0604020202020204" pitchFamily="34" charset="0"/>
            </a:endParaRPr>
          </a:p>
          <a:p>
            <a:endParaRPr lang="ar-EG"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Key aspects of AR Manual Clearing in Oracle:</a:t>
            </a:r>
          </a:p>
          <a:p>
            <a:r>
              <a:rPr lang="en-US" dirty="0">
                <a:latin typeface="Arial" panose="020B0604020202020204" pitchFamily="34" charset="0"/>
                <a:cs typeface="Arial" panose="020B0604020202020204" pitchFamily="34" charset="0"/>
              </a:rPr>
              <a:t>1- Identifying Discrepancies:</a:t>
            </a:r>
          </a:p>
          <a:p>
            <a:r>
              <a:rPr lang="en-US" dirty="0">
                <a:latin typeface="Arial" panose="020B0604020202020204" pitchFamily="34" charset="0"/>
                <a:cs typeface="Arial" panose="020B0604020202020204" pitchFamily="34" charset="0"/>
              </a:rPr>
              <a:t>Manual clearing is often triggered when there are discrepancies between recorded receipts and actual bank deposits. This could involve:</a:t>
            </a:r>
          </a:p>
          <a:p>
            <a:r>
              <a:rPr lang="en-US" dirty="0">
                <a:latin typeface="Arial" panose="020B0604020202020204" pitchFamily="34" charset="0"/>
                <a:cs typeface="Arial" panose="020B0604020202020204" pitchFamily="34" charset="0"/>
              </a:rPr>
              <a:t>- Differences in amounts.</a:t>
            </a:r>
          </a:p>
          <a:p>
            <a:r>
              <a:rPr lang="en-US" dirty="0">
                <a:latin typeface="Arial" panose="020B0604020202020204" pitchFamily="34" charset="0"/>
                <a:cs typeface="Arial" panose="020B0604020202020204" pitchFamily="34" charset="0"/>
              </a:rPr>
              <a:t>- Missing or incorrect customer information.</a:t>
            </a:r>
          </a:p>
          <a:p>
            <a:r>
              <a:rPr lang="en-US" dirty="0">
                <a:latin typeface="Arial" panose="020B0604020202020204" pitchFamily="34" charset="0"/>
                <a:cs typeface="Arial" panose="020B0604020202020204" pitchFamily="34" charset="0"/>
              </a:rPr>
              <a:t>- Unusual or complex payment scenarios.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2- Manual Matching:</a:t>
            </a:r>
          </a:p>
          <a:p>
            <a:r>
              <a:rPr lang="en-US" dirty="0">
                <a:latin typeface="Arial" panose="020B0604020202020204" pitchFamily="34" charset="0"/>
                <a:cs typeface="Arial" panose="020B0604020202020204" pitchFamily="34" charset="0"/>
              </a:rPr>
              <a:t>The core of manual clearing involves manually matching receipts recorded in Oracle AR with corresponding entries on bank statements. This requires:</a:t>
            </a:r>
          </a:p>
          <a:p>
            <a:r>
              <a:rPr lang="en-US" dirty="0">
                <a:latin typeface="Arial" panose="020B0604020202020204" pitchFamily="34" charset="0"/>
                <a:cs typeface="Arial" panose="020B0604020202020204" pitchFamily="34" charset="0"/>
              </a:rPr>
              <a:t>- Careful review of transaction details.</a:t>
            </a:r>
          </a:p>
          <a:p>
            <a:r>
              <a:rPr lang="en-US" dirty="0">
                <a:latin typeface="Arial" panose="020B0604020202020204" pitchFamily="34" charset="0"/>
                <a:cs typeface="Arial" panose="020B0604020202020204" pitchFamily="34" charset="0"/>
              </a:rPr>
              <a:t>- Verification of customer accounts.</a:t>
            </a:r>
          </a:p>
          <a:p>
            <a:r>
              <a:rPr lang="en-US" dirty="0">
                <a:latin typeface="Arial" panose="020B0604020202020204" pitchFamily="34" charset="0"/>
                <a:cs typeface="Arial" panose="020B0604020202020204" pitchFamily="34" charset="0"/>
              </a:rPr>
              <a:t>- Accurate identification of the correct invoices.</a:t>
            </a:r>
          </a:p>
        </p:txBody>
      </p:sp>
    </p:spTree>
    <p:extLst>
      <p:ext uri="{BB962C8B-B14F-4D97-AF65-F5344CB8AC3E}">
        <p14:creationId xmlns:p14="http://schemas.microsoft.com/office/powerpoint/2010/main" val="3105142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4" name="TextBox 3">
            <a:extLst>
              <a:ext uri="{FF2B5EF4-FFF2-40B4-BE49-F238E27FC236}">
                <a16:creationId xmlns:a16="http://schemas.microsoft.com/office/drawing/2014/main" id="{ECA2865A-3333-8D62-102C-93186C2A70D7}"/>
              </a:ext>
            </a:extLst>
          </p:cNvPr>
          <p:cNvSpPr txBox="1"/>
          <p:nvPr/>
        </p:nvSpPr>
        <p:spPr>
          <a:xfrm>
            <a:off x="509047" y="1582340"/>
            <a:ext cx="10770517" cy="409342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3- Applying Receipts:</a:t>
            </a:r>
          </a:p>
          <a:p>
            <a:r>
              <a:rPr lang="en-US" sz="2000" dirty="0">
                <a:latin typeface="Arial" panose="020B0604020202020204" pitchFamily="34" charset="0"/>
                <a:cs typeface="Arial" panose="020B0604020202020204" pitchFamily="34" charset="0"/>
              </a:rPr>
              <a:t>Once a match is confirmed, the user manually applies the receipt to the appropriate customer account and invoice(s) within Oracle AR. This involves:</a:t>
            </a:r>
          </a:p>
          <a:p>
            <a:pPr marL="285750" indent="-285750">
              <a:buFontTx/>
              <a:buChar char="-"/>
            </a:pPr>
            <a:r>
              <a:rPr lang="en-US" sz="2000" dirty="0">
                <a:latin typeface="Arial" panose="020B0604020202020204" pitchFamily="34" charset="0"/>
                <a:cs typeface="Arial" panose="020B0604020202020204" pitchFamily="34" charset="0"/>
              </a:rPr>
              <a:t>Updating the transaction status.</a:t>
            </a:r>
          </a:p>
          <a:p>
            <a:pPr marL="285750" indent="-285750">
              <a:buFontTx/>
              <a:buChar char="-"/>
            </a:pPr>
            <a:r>
              <a:rPr lang="en-US" sz="2000" dirty="0">
                <a:latin typeface="Arial" panose="020B0604020202020204" pitchFamily="34" charset="0"/>
                <a:cs typeface="Arial" panose="020B0604020202020204" pitchFamily="34" charset="0"/>
              </a:rPr>
              <a:t>Recording the clearing date.</a:t>
            </a:r>
          </a:p>
          <a:p>
            <a:pPr marL="285750" indent="-285750">
              <a:buFontTx/>
              <a:buChar char="-"/>
            </a:pPr>
            <a:r>
              <a:rPr lang="en-US" sz="2000" dirty="0">
                <a:latin typeface="Arial" panose="020B0604020202020204" pitchFamily="34" charset="0"/>
                <a:cs typeface="Arial" panose="020B0604020202020204" pitchFamily="34" charset="0"/>
              </a:rPr>
              <a:t>Ensuring accurate posting to the general ledger.</a:t>
            </a:r>
          </a:p>
          <a:p>
            <a:pPr marL="285750" indent="-285750">
              <a:buFontTx/>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4- Handling Exceptions:</a:t>
            </a:r>
          </a:p>
          <a:p>
            <a:r>
              <a:rPr lang="en-US" sz="2000" dirty="0">
                <a:latin typeface="Arial" panose="020B0604020202020204" pitchFamily="34" charset="0"/>
                <a:cs typeface="Arial" panose="020B0604020202020204" pitchFamily="34" charset="0"/>
              </a:rPr>
              <a:t>Manual clearing is essential for handling exceptions such as:</a:t>
            </a:r>
          </a:p>
          <a:p>
            <a:pPr marL="285750" indent="-285750">
              <a:buFontTx/>
              <a:buChar char="-"/>
            </a:pPr>
            <a:r>
              <a:rPr lang="en-US" sz="2000" dirty="0">
                <a:latin typeface="Arial" panose="020B0604020202020204" pitchFamily="34" charset="0"/>
                <a:cs typeface="Arial" panose="020B0604020202020204" pitchFamily="34" charset="0"/>
              </a:rPr>
              <a:t>Short payments: Where the customer pays less than the invoice amount. </a:t>
            </a:r>
          </a:p>
          <a:p>
            <a:pPr marL="285750" indent="-285750">
              <a:buFontTx/>
              <a:buChar char="-"/>
            </a:pPr>
            <a:r>
              <a:rPr lang="en-US" sz="2000" dirty="0">
                <a:latin typeface="Arial" panose="020B0604020202020204" pitchFamily="34" charset="0"/>
                <a:cs typeface="Arial" panose="020B0604020202020204" pitchFamily="34" charset="0"/>
              </a:rPr>
              <a:t> Overpayments: Where the customer pays more than the invoice amount.</a:t>
            </a:r>
          </a:p>
          <a:p>
            <a:pPr marL="285750" indent="-285750">
              <a:buFontTx/>
              <a:buChar char="-"/>
            </a:pPr>
            <a:r>
              <a:rPr lang="en-US" sz="2000" dirty="0">
                <a:latin typeface="Arial" panose="020B0604020202020204" pitchFamily="34" charset="0"/>
                <a:cs typeface="Arial" panose="020B0604020202020204" pitchFamily="34" charset="0"/>
              </a:rPr>
              <a:t>Disputed invoices: Where the customer contests the validity of an invoice.</a:t>
            </a:r>
          </a:p>
        </p:txBody>
      </p:sp>
    </p:spTree>
    <p:extLst>
      <p:ext uri="{BB962C8B-B14F-4D97-AF65-F5344CB8AC3E}">
        <p14:creationId xmlns:p14="http://schemas.microsoft.com/office/powerpoint/2010/main" val="140049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47592-8DB6-7657-AFD7-FC90E05E6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9F34C-FA25-6E42-BA05-BA6D514A62A9}"/>
              </a:ext>
            </a:extLst>
          </p:cNvPr>
          <p:cNvSpPr>
            <a:spLocks noGrp="1"/>
          </p:cNvSpPr>
          <p:nvPr>
            <p:ph type="title"/>
          </p:nvPr>
        </p:nvSpPr>
        <p:spPr>
          <a:xfrm>
            <a:off x="4249733" y="520002"/>
            <a:ext cx="3932237" cy="613212"/>
          </a:xfrm>
        </p:spPr>
        <p:txBody>
          <a:bodyPr>
            <a:normAutofit/>
          </a:bodyPr>
          <a:lstStyle/>
          <a:p>
            <a:r>
              <a:rPr lang="en-US" sz="2400" b="1" dirty="0">
                <a:latin typeface="Arial" panose="020B0604020202020204" pitchFamily="34" charset="0"/>
                <a:cs typeface="Arial" panose="020B0604020202020204" pitchFamily="34" charset="0"/>
              </a:rPr>
              <a:t>Transaction Types</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4854EE7D-6258-1419-02BF-9AFA8E9E449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821DBAFE-B920-C717-B906-A1C015D7E24C}"/>
              </a:ext>
            </a:extLst>
          </p:cNvPr>
          <p:cNvSpPr>
            <a:spLocks noGrp="1"/>
          </p:cNvSpPr>
          <p:nvPr>
            <p:ph type="body" sz="half" idx="2"/>
          </p:nvPr>
        </p:nvSpPr>
        <p:spPr>
          <a:xfrm>
            <a:off x="212691" y="1346742"/>
            <a:ext cx="5747657" cy="5310291"/>
          </a:xfrm>
        </p:spPr>
        <p:txBody>
          <a:bodyPr>
            <a:normAutofit fontScale="92500" lnSpcReduction="20000"/>
          </a:bodyPr>
          <a:lstStyle/>
          <a:p>
            <a:r>
              <a:rPr lang="en-US" b="1" dirty="0">
                <a:latin typeface="Arial" panose="020B0604020202020204" pitchFamily="34" charset="0"/>
                <a:cs typeface="Arial" panose="020B0604020202020204" pitchFamily="34" charset="0"/>
              </a:rPr>
              <a:t>Printing Options: </a:t>
            </a:r>
            <a:r>
              <a:rPr lang="en-US" dirty="0">
                <a:latin typeface="Arial" panose="020B0604020202020204" pitchFamily="34" charset="0"/>
                <a:cs typeface="Arial" panose="020B0604020202020204" pitchFamily="34" charset="0"/>
              </a:rPr>
              <a:t>Printing options specify how and when the transaction documents, like invoices or credit memos, should be printed or processed.</a:t>
            </a:r>
          </a:p>
          <a:p>
            <a:r>
              <a:rPr lang="en-US" b="1" dirty="0">
                <a:latin typeface="Arial" panose="020B0604020202020204" pitchFamily="34" charset="0"/>
                <a:cs typeface="Arial" panose="020B0604020202020204" pitchFamily="34" charset="0"/>
              </a:rPr>
              <a:t>Options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Print : </a:t>
            </a:r>
            <a:r>
              <a:rPr lang="en-US" dirty="0">
                <a:latin typeface="Arial" panose="020B0604020202020204" pitchFamily="34" charset="0"/>
                <a:cs typeface="Arial" panose="020B0604020202020204" pitchFamily="34" charset="0"/>
              </a:rPr>
              <a:t>The document is printed as soon as the transaction is created.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Do Not Print: </a:t>
            </a:r>
            <a:r>
              <a:rPr lang="en-US" dirty="0">
                <a:latin typeface="Arial" panose="020B0604020202020204" pitchFamily="34" charset="0"/>
                <a:cs typeface="Arial" panose="020B0604020202020204" pitchFamily="34" charset="0"/>
              </a:rPr>
              <a:t>The document will not be printed automatically; this can be useful for electronic invoices or for specific business rules.</a:t>
            </a:r>
          </a:p>
          <a:p>
            <a:r>
              <a:rPr lang="en-US" b="1" dirty="0">
                <a:latin typeface="Arial" panose="020B0604020202020204" pitchFamily="34" charset="0"/>
                <a:cs typeface="Arial" panose="020B0604020202020204" pitchFamily="34" charset="0"/>
              </a:rPr>
              <a:t>Start Date: </a:t>
            </a:r>
            <a:r>
              <a:rPr lang="en-US" dirty="0">
                <a:latin typeface="Arial" panose="020B0604020202020204" pitchFamily="34" charset="0"/>
                <a:cs typeface="Arial" panose="020B0604020202020204" pitchFamily="34" charset="0"/>
              </a:rPr>
              <a:t>The date when the transaction type becomes effective and to Ensure that the transaction type cannot be used before the specified date.</a:t>
            </a:r>
          </a:p>
          <a:p>
            <a:r>
              <a:rPr lang="en-US" b="1" dirty="0">
                <a:latin typeface="Arial" panose="020B0604020202020204" pitchFamily="34" charset="0"/>
                <a:cs typeface="Arial" panose="020B0604020202020204" pitchFamily="34" charset="0"/>
              </a:rPr>
              <a:t>Open to Receivables: </a:t>
            </a:r>
            <a:r>
              <a:rPr lang="en-US" dirty="0">
                <a:latin typeface="Arial" panose="020B0604020202020204" pitchFamily="34" charset="0"/>
                <a:cs typeface="Arial" panose="020B0604020202020204" pitchFamily="34" charset="0"/>
              </a:rPr>
              <a:t>Allows the transaction to impact customer account balances.</a:t>
            </a:r>
          </a:p>
          <a:p>
            <a:r>
              <a:rPr lang="en-US" b="1" dirty="0">
                <a:latin typeface="Arial" panose="020B0604020202020204" pitchFamily="34" charset="0"/>
                <a:cs typeface="Arial" panose="020B0604020202020204" pitchFamily="34" charset="0"/>
              </a:rPr>
              <a:t>Post to GL: </a:t>
            </a:r>
            <a:r>
              <a:rPr lang="en-US" dirty="0">
                <a:latin typeface="Arial" panose="020B0604020202020204" pitchFamily="34" charset="0"/>
                <a:cs typeface="Arial" panose="020B0604020202020204" pitchFamily="34" charset="0"/>
              </a:rPr>
              <a:t>Ensures financial data is transferred to the GL for accurate accounting and reporting.</a:t>
            </a:r>
          </a:p>
          <a:p>
            <a:r>
              <a:rPr lang="en-US" b="1" dirty="0">
                <a:latin typeface="Arial" panose="020B0604020202020204" pitchFamily="34" charset="0"/>
                <a:cs typeface="Arial" panose="020B0604020202020204" pitchFamily="34" charset="0"/>
              </a:rPr>
              <a:t>Natural Application Only: </a:t>
            </a:r>
            <a:r>
              <a:rPr lang="en-US" dirty="0">
                <a:latin typeface="Arial" panose="020B0604020202020204" pitchFamily="34" charset="0"/>
                <a:cs typeface="Arial" panose="020B0604020202020204" pitchFamily="34" charset="0"/>
              </a:rPr>
              <a:t>Ensures logical applications, such as only applying credit memos to debit balances.</a:t>
            </a:r>
          </a:p>
          <a:p>
            <a:r>
              <a:rPr lang="en-US" b="1" dirty="0">
                <a:latin typeface="Arial" panose="020B0604020202020204" pitchFamily="34" charset="0"/>
                <a:cs typeface="Arial" panose="020B0604020202020204" pitchFamily="34" charset="0"/>
              </a:rPr>
              <a:t>Allow Adjustment Posting: </a:t>
            </a:r>
            <a:r>
              <a:rPr lang="en-US" dirty="0">
                <a:latin typeface="Arial" panose="020B0604020202020204" pitchFamily="34" charset="0"/>
                <a:cs typeface="Arial" panose="020B0604020202020204" pitchFamily="34" charset="0"/>
              </a:rPr>
              <a:t>Provides flexibility for correcting or updating posted transactions.</a:t>
            </a:r>
          </a:p>
          <a:p>
            <a:r>
              <a:rPr lang="en-US" b="1" dirty="0">
                <a:latin typeface="Arial" panose="020B0604020202020204" pitchFamily="34" charset="0"/>
                <a:cs typeface="Arial" panose="020B0604020202020204" pitchFamily="34" charset="0"/>
              </a:rPr>
              <a:t>Default Tax Classification: </a:t>
            </a:r>
            <a:r>
              <a:rPr lang="en-US" dirty="0">
                <a:latin typeface="Arial" panose="020B0604020202020204" pitchFamily="34" charset="0"/>
                <a:cs typeface="Arial" panose="020B0604020202020204" pitchFamily="34" charset="0"/>
              </a:rPr>
              <a:t>Automatically applies a tax rate or category to ensure tax compliance.</a:t>
            </a:r>
          </a:p>
          <a:p>
            <a:r>
              <a:rPr lang="en-US" b="1" dirty="0">
                <a:latin typeface="Arial" panose="020B0604020202020204" pitchFamily="34" charset="0"/>
                <a:cs typeface="Arial" panose="020B0604020202020204" pitchFamily="34" charset="0"/>
              </a:rPr>
              <a:t>Finally</a:t>
            </a:r>
            <a:r>
              <a:rPr lang="en-US" dirty="0">
                <a:latin typeface="Arial" panose="020B0604020202020204" pitchFamily="34" charset="0"/>
                <a:cs typeface="Arial" panose="020B0604020202020204" pitchFamily="34" charset="0"/>
              </a:rPr>
              <a:t>, we entered the code combination for </a:t>
            </a:r>
            <a:r>
              <a:rPr lang="en-US" b="1" dirty="0">
                <a:latin typeface="Arial" panose="020B0604020202020204" pitchFamily="34" charset="0"/>
                <a:cs typeface="Arial" panose="020B0604020202020204" pitchFamily="34" charset="0"/>
              </a:rPr>
              <a:t>Receivable Account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Revenue Account</a:t>
            </a:r>
            <a:r>
              <a:rPr lang="en-US" dirty="0">
                <a:latin typeface="Arial" panose="020B0604020202020204" pitchFamily="34" charset="0"/>
                <a:cs typeface="Arial" panose="020B0604020202020204" pitchFamily="34" charset="0"/>
              </a:rPr>
              <a:t>.</a:t>
            </a:r>
            <a:r>
              <a:rPr lang="en-US" dirty="0"/>
              <a:t>	</a:t>
            </a:r>
          </a:p>
          <a:p>
            <a:endParaRPr lang="en-US" dirty="0"/>
          </a:p>
        </p:txBody>
      </p:sp>
      <p:sp>
        <p:nvSpPr>
          <p:cNvPr id="5" name="Rectangle 4">
            <a:extLst>
              <a:ext uri="{FF2B5EF4-FFF2-40B4-BE49-F238E27FC236}">
                <a16:creationId xmlns:a16="http://schemas.microsoft.com/office/drawing/2014/main" id="{81B08AD5-9F25-7CCD-4F58-DFC36D845705}"/>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390345-606C-7232-7415-A14E1EA93D91}"/>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FA2601AC-B356-5E11-F6BA-4AA630EF63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9B0C2DD-11D3-C205-2853-F70233E2C3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9059" y="1304792"/>
            <a:ext cx="6074230" cy="5352241"/>
          </a:xfrm>
          <a:prstGeom prst="rect">
            <a:avLst/>
          </a:prstGeom>
        </p:spPr>
      </p:pic>
    </p:spTree>
    <p:extLst>
      <p:ext uri="{BB962C8B-B14F-4D97-AF65-F5344CB8AC3E}">
        <p14:creationId xmlns:p14="http://schemas.microsoft.com/office/powerpoint/2010/main" val="12158199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4" name="Picture 3">
            <a:extLst>
              <a:ext uri="{FF2B5EF4-FFF2-40B4-BE49-F238E27FC236}">
                <a16:creationId xmlns:a16="http://schemas.microsoft.com/office/drawing/2014/main" id="{8786DEB2-55E4-9FCE-BB24-E55551A63B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6888" y="2020690"/>
            <a:ext cx="7802188" cy="4608168"/>
          </a:xfrm>
          <a:prstGeom prst="rect">
            <a:avLst/>
          </a:prstGeom>
        </p:spPr>
      </p:pic>
      <p:sp>
        <p:nvSpPr>
          <p:cNvPr id="7" name="TextBox 6">
            <a:extLst>
              <a:ext uri="{FF2B5EF4-FFF2-40B4-BE49-F238E27FC236}">
                <a16:creationId xmlns:a16="http://schemas.microsoft.com/office/drawing/2014/main" id="{D583B1F9-2AFC-345A-2D0B-7AF733698D5C}"/>
              </a:ext>
            </a:extLst>
          </p:cNvPr>
          <p:cNvSpPr txBox="1"/>
          <p:nvPr/>
        </p:nvSpPr>
        <p:spPr>
          <a:xfrm>
            <a:off x="212925" y="1659117"/>
            <a:ext cx="3897162" cy="501675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 we start with creating a receipt:</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 Receipt&gt;&gt; Receipt.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set Receipt Method as ARG_ Remittance and the receipt number.</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determine the Receipt Amount as 4000 USD.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Set the receipt date.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determine the Remittance Bank that will receive the cash.</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determine our customer to link the receipt.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Press apply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After that we create accounting by: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Tools&gt;&gt; create accounting&gt;&gt; create final accounting</a:t>
            </a:r>
          </a:p>
          <a:p>
            <a:endParaRPr lang="en-US" sz="1600" dirty="0">
              <a:latin typeface="Arial" panose="020B0604020202020204" pitchFamily="34" charset="0"/>
              <a:cs typeface="Arial" panose="020B0604020202020204" pitchFamily="34" charset="0"/>
            </a:endParaRPr>
          </a:p>
          <a:p>
            <a:r>
              <a:rPr lang="en-US" sz="1600" dirty="0">
                <a:solidFill>
                  <a:srgbClr val="FF0000"/>
                </a:solidFill>
                <a:latin typeface="Arial" panose="020B0604020202020204" pitchFamily="34" charset="0"/>
                <a:cs typeface="Arial" panose="020B0604020202020204" pitchFamily="34" charset="0"/>
              </a:rPr>
              <a:t>Note: </a:t>
            </a:r>
            <a:r>
              <a:rPr lang="en-US" sz="1600" dirty="0">
                <a:latin typeface="Arial" panose="020B0604020202020204" pitchFamily="34" charset="0"/>
                <a:cs typeface="Arial" panose="020B0604020202020204" pitchFamily="34" charset="0"/>
              </a:rPr>
              <a:t>The receipt state will be confirmed and it is not recognized by cash management</a:t>
            </a:r>
          </a:p>
        </p:txBody>
      </p:sp>
      <p:sp>
        <p:nvSpPr>
          <p:cNvPr id="9" name="TextBox 8">
            <a:extLst>
              <a:ext uri="{FF2B5EF4-FFF2-40B4-BE49-F238E27FC236}">
                <a16:creationId xmlns:a16="http://schemas.microsoft.com/office/drawing/2014/main" id="{4792F5A9-F791-22F8-DF25-BC30466F1351}"/>
              </a:ext>
            </a:extLst>
          </p:cNvPr>
          <p:cNvSpPr txBox="1"/>
          <p:nvPr/>
        </p:nvSpPr>
        <p:spPr>
          <a:xfrm>
            <a:off x="231160" y="1232478"/>
            <a:ext cx="1060594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This is a scenario to explain manual clearing process that is related to accounts receivables</a:t>
            </a:r>
            <a:r>
              <a:rPr lang="en-US"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85632AB-3AAB-A01B-FB47-7CB334A86194}"/>
              </a:ext>
            </a:extLst>
          </p:cNvPr>
          <p:cNvSpPr txBox="1"/>
          <p:nvPr/>
        </p:nvSpPr>
        <p:spPr>
          <a:xfrm flipV="1">
            <a:off x="4883086" y="2516956"/>
            <a:ext cx="810704" cy="197964"/>
          </a:xfrm>
          <a:prstGeom prst="rect">
            <a:avLst/>
          </a:prstGeom>
          <a:noFill/>
          <a:ln w="1905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14AA99A9-D1E7-C751-5F00-9A0EDA6ED9C1}"/>
              </a:ext>
            </a:extLst>
          </p:cNvPr>
          <p:cNvSpPr txBox="1"/>
          <p:nvPr/>
        </p:nvSpPr>
        <p:spPr>
          <a:xfrm flipV="1">
            <a:off x="4883086" y="2714920"/>
            <a:ext cx="810704" cy="197964"/>
          </a:xfrm>
          <a:prstGeom prst="rect">
            <a:avLst/>
          </a:prstGeom>
          <a:noFill/>
          <a:ln w="19050">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B1FE0266-4005-74C0-29EE-5F9B3A2AF8E7}"/>
              </a:ext>
            </a:extLst>
          </p:cNvPr>
          <p:cNvSpPr txBox="1"/>
          <p:nvPr/>
        </p:nvSpPr>
        <p:spPr>
          <a:xfrm flipV="1">
            <a:off x="4883086" y="2919952"/>
            <a:ext cx="810704" cy="197964"/>
          </a:xfrm>
          <a:prstGeom prst="rect">
            <a:avLst/>
          </a:prstGeom>
          <a:noFill/>
          <a:ln w="19050">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E2865CDF-D013-DDA3-B857-4679D4E6B40E}"/>
              </a:ext>
            </a:extLst>
          </p:cNvPr>
          <p:cNvSpPr txBox="1"/>
          <p:nvPr/>
        </p:nvSpPr>
        <p:spPr>
          <a:xfrm flipV="1">
            <a:off x="5344998" y="3308812"/>
            <a:ext cx="367646" cy="120188"/>
          </a:xfrm>
          <a:prstGeom prst="rect">
            <a:avLst/>
          </a:prstGeom>
          <a:noFill/>
          <a:ln w="1905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5E7EDF0D-9D3D-7843-D8AA-5E4AEAEA1C33}"/>
              </a:ext>
            </a:extLst>
          </p:cNvPr>
          <p:cNvSpPr txBox="1"/>
          <p:nvPr/>
        </p:nvSpPr>
        <p:spPr>
          <a:xfrm flipV="1">
            <a:off x="7739405" y="2516956"/>
            <a:ext cx="691675" cy="197964"/>
          </a:xfrm>
          <a:prstGeom prst="rect">
            <a:avLst/>
          </a:prstGeom>
          <a:noFill/>
          <a:ln w="19050">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3B2F69D8-9956-BD83-F4B1-7F5D585631AF}"/>
              </a:ext>
            </a:extLst>
          </p:cNvPr>
          <p:cNvSpPr txBox="1"/>
          <p:nvPr/>
        </p:nvSpPr>
        <p:spPr>
          <a:xfrm flipV="1">
            <a:off x="4347329" y="4483442"/>
            <a:ext cx="810704" cy="197964"/>
          </a:xfrm>
          <a:prstGeom prst="rect">
            <a:avLst/>
          </a:prstGeom>
          <a:noFill/>
          <a:ln w="19050">
            <a:solidFill>
              <a:srgbClr val="FF000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73BB0F86-60B2-FC20-3E45-C3DED5AD37E7}"/>
              </a:ext>
            </a:extLst>
          </p:cNvPr>
          <p:cNvSpPr txBox="1"/>
          <p:nvPr/>
        </p:nvSpPr>
        <p:spPr>
          <a:xfrm flipV="1">
            <a:off x="9541499" y="4875229"/>
            <a:ext cx="810704" cy="197964"/>
          </a:xfrm>
          <a:prstGeom prst="rect">
            <a:avLst/>
          </a:prstGeom>
          <a:noFill/>
          <a:ln w="19050">
            <a:solidFill>
              <a:srgbClr val="FF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2FAF5FEF-0B59-33D1-9341-A0A403AB5B60}"/>
              </a:ext>
            </a:extLst>
          </p:cNvPr>
          <p:cNvSpPr txBox="1"/>
          <p:nvPr/>
        </p:nvSpPr>
        <p:spPr>
          <a:xfrm flipV="1">
            <a:off x="10738702" y="6407326"/>
            <a:ext cx="810704" cy="197964"/>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257819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4" name="Picture 3">
            <a:extLst>
              <a:ext uri="{FF2B5EF4-FFF2-40B4-BE49-F238E27FC236}">
                <a16:creationId xmlns:a16="http://schemas.microsoft.com/office/drawing/2014/main" id="{508A84CB-1C65-9B16-BE5A-1A68E89749E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1969" y="3429000"/>
            <a:ext cx="4360630" cy="2658359"/>
          </a:xfrm>
          <a:prstGeom prst="rect">
            <a:avLst/>
          </a:prstGeom>
        </p:spPr>
      </p:pic>
      <p:pic>
        <p:nvPicPr>
          <p:cNvPr id="8" name="Picture 7">
            <a:extLst>
              <a:ext uri="{FF2B5EF4-FFF2-40B4-BE49-F238E27FC236}">
                <a16:creationId xmlns:a16="http://schemas.microsoft.com/office/drawing/2014/main" id="{CE76F284-3E58-ED24-D101-350BF67CB1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1365" y="2835654"/>
            <a:ext cx="6126040" cy="3916837"/>
          </a:xfrm>
          <a:prstGeom prst="rect">
            <a:avLst/>
          </a:prstGeom>
        </p:spPr>
      </p:pic>
      <p:sp>
        <p:nvSpPr>
          <p:cNvPr id="11" name="TextBox 10">
            <a:extLst>
              <a:ext uri="{FF2B5EF4-FFF2-40B4-BE49-F238E27FC236}">
                <a16:creationId xmlns:a16="http://schemas.microsoft.com/office/drawing/2014/main" id="{5C4F0DAA-91B2-9E4F-A2EE-DFC2DE8BD7E4}"/>
              </a:ext>
            </a:extLst>
          </p:cNvPr>
          <p:cNvSpPr txBox="1"/>
          <p:nvPr/>
        </p:nvSpPr>
        <p:spPr>
          <a:xfrm>
            <a:off x="662675" y="1304792"/>
            <a:ext cx="6094428" cy="1754326"/>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We convert the confirmed receipt to remitted one.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Receipt&gt;&gt; Remittance.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 the date and the receipt method.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Choose the Remittance Bank.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Press " Manual Create ”.</a:t>
            </a:r>
          </a:p>
        </p:txBody>
      </p:sp>
    </p:spTree>
    <p:extLst>
      <p:ext uri="{BB962C8B-B14F-4D97-AF65-F5344CB8AC3E}">
        <p14:creationId xmlns:p14="http://schemas.microsoft.com/office/powerpoint/2010/main" val="1539363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a:extLst>
              <a:ext uri="{FF2B5EF4-FFF2-40B4-BE49-F238E27FC236}">
                <a16:creationId xmlns:a16="http://schemas.microsoft.com/office/drawing/2014/main" id="{D9487DF6-047E-86BE-7787-34B7E8F42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226" y="2771480"/>
            <a:ext cx="5985388" cy="3897984"/>
          </a:xfrm>
          <a:prstGeom prst="rect">
            <a:avLst/>
          </a:prstGeom>
        </p:spPr>
      </p:pic>
      <p:pic>
        <p:nvPicPr>
          <p:cNvPr id="9" name="Picture 8">
            <a:extLst>
              <a:ext uri="{FF2B5EF4-FFF2-40B4-BE49-F238E27FC236}">
                <a16:creationId xmlns:a16="http://schemas.microsoft.com/office/drawing/2014/main" id="{1811FC9B-138C-7A0E-CCD4-1A890233116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92636" y="4779245"/>
            <a:ext cx="5630944" cy="1738277"/>
          </a:xfrm>
          <a:prstGeom prst="rect">
            <a:avLst/>
          </a:prstGeom>
        </p:spPr>
      </p:pic>
      <p:pic>
        <p:nvPicPr>
          <p:cNvPr id="13" name="Picture 12">
            <a:extLst>
              <a:ext uri="{FF2B5EF4-FFF2-40B4-BE49-F238E27FC236}">
                <a16:creationId xmlns:a16="http://schemas.microsoft.com/office/drawing/2014/main" id="{B3448AF9-9035-A2DD-9197-C15DC83B14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92636" y="2771480"/>
            <a:ext cx="5334550" cy="1954418"/>
          </a:xfrm>
          <a:prstGeom prst="rect">
            <a:avLst/>
          </a:prstGeom>
        </p:spPr>
      </p:pic>
      <p:sp>
        <p:nvSpPr>
          <p:cNvPr id="15" name="TextBox 14">
            <a:extLst>
              <a:ext uri="{FF2B5EF4-FFF2-40B4-BE49-F238E27FC236}">
                <a16:creationId xmlns:a16="http://schemas.microsoft.com/office/drawing/2014/main" id="{DD79609E-8885-8C69-2F6E-557998CD7453}"/>
              </a:ext>
            </a:extLst>
          </p:cNvPr>
          <p:cNvSpPr txBox="1"/>
          <p:nvPr/>
        </p:nvSpPr>
        <p:spPr>
          <a:xfrm>
            <a:off x="411873" y="1314467"/>
            <a:ext cx="6094428"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After that we press control+ F11.</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All data receipts of the customer will appear.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choose the receipt we need then Format.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Yes&gt;&gt;  Ok</a:t>
            </a:r>
          </a:p>
        </p:txBody>
      </p:sp>
    </p:spTree>
    <p:extLst>
      <p:ext uri="{BB962C8B-B14F-4D97-AF65-F5344CB8AC3E}">
        <p14:creationId xmlns:p14="http://schemas.microsoft.com/office/powerpoint/2010/main" val="295019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a:extLst>
              <a:ext uri="{FF2B5EF4-FFF2-40B4-BE49-F238E27FC236}">
                <a16:creationId xmlns:a16="http://schemas.microsoft.com/office/drawing/2014/main" id="{D37A5091-F497-BF17-D85C-EC2CC959D6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001" y="3073138"/>
            <a:ext cx="2054023" cy="3784862"/>
          </a:xfrm>
          <a:prstGeom prst="rect">
            <a:avLst/>
          </a:prstGeom>
        </p:spPr>
      </p:pic>
      <p:pic>
        <p:nvPicPr>
          <p:cNvPr id="7" name="Picture 6">
            <a:extLst>
              <a:ext uri="{FF2B5EF4-FFF2-40B4-BE49-F238E27FC236}">
                <a16:creationId xmlns:a16="http://schemas.microsoft.com/office/drawing/2014/main" id="{31287375-DCDA-64A4-F8AC-8E1898198F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1238" y="3073138"/>
            <a:ext cx="4940026" cy="3784862"/>
          </a:xfrm>
          <a:prstGeom prst="rect">
            <a:avLst/>
          </a:prstGeom>
        </p:spPr>
      </p:pic>
      <p:pic>
        <p:nvPicPr>
          <p:cNvPr id="9" name="Picture 8">
            <a:extLst>
              <a:ext uri="{FF2B5EF4-FFF2-40B4-BE49-F238E27FC236}">
                <a16:creationId xmlns:a16="http://schemas.microsoft.com/office/drawing/2014/main" id="{78193FD4-44BF-2CAB-C486-C29B8ADC75F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1264" y="3599198"/>
            <a:ext cx="4890736" cy="1272638"/>
          </a:xfrm>
          <a:prstGeom prst="rect">
            <a:avLst/>
          </a:prstGeom>
        </p:spPr>
      </p:pic>
      <p:pic>
        <p:nvPicPr>
          <p:cNvPr id="13" name="Picture 12">
            <a:extLst>
              <a:ext uri="{FF2B5EF4-FFF2-40B4-BE49-F238E27FC236}">
                <a16:creationId xmlns:a16="http://schemas.microsoft.com/office/drawing/2014/main" id="{4F81505C-5085-4C94-9813-1FAF90B8526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251974" y="5042226"/>
            <a:ext cx="4940026" cy="1444567"/>
          </a:xfrm>
          <a:prstGeom prst="rect">
            <a:avLst/>
          </a:prstGeom>
        </p:spPr>
      </p:pic>
      <p:sp>
        <p:nvSpPr>
          <p:cNvPr id="15" name="TextBox 14">
            <a:extLst>
              <a:ext uri="{FF2B5EF4-FFF2-40B4-BE49-F238E27FC236}">
                <a16:creationId xmlns:a16="http://schemas.microsoft.com/office/drawing/2014/main" id="{504A8945-F361-547F-EB72-C4A2A84A3A5E}"/>
              </a:ext>
            </a:extLst>
          </p:cNvPr>
          <p:cNvSpPr txBox="1"/>
          <p:nvPr/>
        </p:nvSpPr>
        <p:spPr>
          <a:xfrm>
            <a:off x="285161" y="1318452"/>
            <a:ext cx="609442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4- View the request.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View&gt;&gt; Request&gt;&gt; Find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refresh data and wait for finishing</a:t>
            </a:r>
          </a:p>
        </p:txBody>
      </p:sp>
      <p:sp>
        <p:nvSpPr>
          <p:cNvPr id="18" name="TextBox 17">
            <a:extLst>
              <a:ext uri="{FF2B5EF4-FFF2-40B4-BE49-F238E27FC236}">
                <a16:creationId xmlns:a16="http://schemas.microsoft.com/office/drawing/2014/main" id="{C45A616A-5265-EE86-DCBA-75E963D19ED0}"/>
              </a:ext>
            </a:extLst>
          </p:cNvPr>
          <p:cNvSpPr txBox="1"/>
          <p:nvPr/>
        </p:nvSpPr>
        <p:spPr>
          <a:xfrm>
            <a:off x="6278252" y="6589354"/>
            <a:ext cx="831508" cy="268646"/>
          </a:xfrm>
          <a:prstGeom prst="rect">
            <a:avLst/>
          </a:prstGeom>
          <a:noFill/>
          <a:ln w="28575">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35226079-750F-2F17-3A07-793E961CE489}"/>
              </a:ext>
            </a:extLst>
          </p:cNvPr>
          <p:cNvSpPr txBox="1"/>
          <p:nvPr/>
        </p:nvSpPr>
        <p:spPr>
          <a:xfrm>
            <a:off x="7674990" y="3789036"/>
            <a:ext cx="831508" cy="26864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7939306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41248180-6D61-C2B9-399E-C32EACD783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00660" y="1133475"/>
            <a:ext cx="7940304" cy="3747314"/>
          </a:xfrm>
          <a:prstGeom prst="rect">
            <a:avLst/>
          </a:prstGeom>
        </p:spPr>
      </p:pic>
      <p:pic>
        <p:nvPicPr>
          <p:cNvPr id="9" name="Picture 8">
            <a:extLst>
              <a:ext uri="{FF2B5EF4-FFF2-40B4-BE49-F238E27FC236}">
                <a16:creationId xmlns:a16="http://schemas.microsoft.com/office/drawing/2014/main" id="{54C54865-7DE9-2E12-49DD-F640D25B071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00660" y="5010140"/>
            <a:ext cx="7940304" cy="1739452"/>
          </a:xfrm>
          <a:prstGeom prst="rect">
            <a:avLst/>
          </a:prstGeom>
        </p:spPr>
      </p:pic>
      <p:sp>
        <p:nvSpPr>
          <p:cNvPr id="13" name="TextBox 12">
            <a:extLst>
              <a:ext uri="{FF2B5EF4-FFF2-40B4-BE49-F238E27FC236}">
                <a16:creationId xmlns:a16="http://schemas.microsoft.com/office/drawing/2014/main" id="{7A8744CE-DB23-D93A-2254-9555BD688189}"/>
              </a:ext>
            </a:extLst>
          </p:cNvPr>
          <p:cNvSpPr txBox="1"/>
          <p:nvPr/>
        </p:nvSpPr>
        <p:spPr>
          <a:xfrm>
            <a:off x="247454" y="1909548"/>
            <a:ext cx="3702169" cy="36933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5- Remitted Receipt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the icon 🔦 we search our receipt.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Then press find.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choose needed receipt the open it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Press apply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The receipt state is remitted then it can be recognized in cash management.</a:t>
            </a:r>
          </a:p>
        </p:txBody>
      </p:sp>
      <p:sp>
        <p:nvSpPr>
          <p:cNvPr id="14" name="TextBox 13">
            <a:extLst>
              <a:ext uri="{FF2B5EF4-FFF2-40B4-BE49-F238E27FC236}">
                <a16:creationId xmlns:a16="http://schemas.microsoft.com/office/drawing/2014/main" id="{A7619B4A-2222-6EB1-E200-EB3714348A1D}"/>
              </a:ext>
            </a:extLst>
          </p:cNvPr>
          <p:cNvSpPr txBox="1"/>
          <p:nvPr/>
        </p:nvSpPr>
        <p:spPr>
          <a:xfrm>
            <a:off x="5231876" y="2164071"/>
            <a:ext cx="420402" cy="192629"/>
          </a:xfrm>
          <a:prstGeom prst="rect">
            <a:avLst/>
          </a:prstGeom>
          <a:noFill/>
          <a:ln w="28575">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2F2176D5-61B3-5579-C095-7B9664BF016F}"/>
              </a:ext>
            </a:extLst>
          </p:cNvPr>
          <p:cNvSpPr txBox="1"/>
          <p:nvPr/>
        </p:nvSpPr>
        <p:spPr>
          <a:xfrm>
            <a:off x="10993224" y="4656521"/>
            <a:ext cx="420402" cy="192629"/>
          </a:xfrm>
          <a:prstGeom prst="rect">
            <a:avLst/>
          </a:prstGeom>
          <a:noFill/>
          <a:ln w="28575">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9B377E10-C17F-1A60-1121-182D21C90CFF}"/>
              </a:ext>
            </a:extLst>
          </p:cNvPr>
          <p:cNvSpPr txBox="1"/>
          <p:nvPr/>
        </p:nvSpPr>
        <p:spPr>
          <a:xfrm>
            <a:off x="8693084" y="6409993"/>
            <a:ext cx="420402" cy="192629"/>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083685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4" name="Picture 3">
            <a:extLst>
              <a:ext uri="{FF2B5EF4-FFF2-40B4-BE49-F238E27FC236}">
                <a16:creationId xmlns:a16="http://schemas.microsoft.com/office/drawing/2014/main" id="{39B670AC-F754-4976-722A-2F0C729438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2206" y="1468225"/>
            <a:ext cx="6481001" cy="3317904"/>
          </a:xfrm>
          <a:prstGeom prst="rect">
            <a:avLst/>
          </a:prstGeom>
        </p:spPr>
      </p:pic>
      <p:pic>
        <p:nvPicPr>
          <p:cNvPr id="8" name="Picture 7">
            <a:extLst>
              <a:ext uri="{FF2B5EF4-FFF2-40B4-BE49-F238E27FC236}">
                <a16:creationId xmlns:a16="http://schemas.microsoft.com/office/drawing/2014/main" id="{3B0BFDD7-A30D-C38A-C622-B8BDC07843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96444" y="5047386"/>
            <a:ext cx="9646763" cy="1332459"/>
          </a:xfrm>
          <a:prstGeom prst="rect">
            <a:avLst/>
          </a:prstGeom>
        </p:spPr>
      </p:pic>
      <p:sp>
        <p:nvSpPr>
          <p:cNvPr id="11" name="TextBox 10">
            <a:extLst>
              <a:ext uri="{FF2B5EF4-FFF2-40B4-BE49-F238E27FC236}">
                <a16:creationId xmlns:a16="http://schemas.microsoft.com/office/drawing/2014/main" id="{46D6070D-FC67-4013-B6C2-0002FF9AC540}"/>
              </a:ext>
            </a:extLst>
          </p:cNvPr>
          <p:cNvSpPr txBox="1"/>
          <p:nvPr/>
        </p:nvSpPr>
        <p:spPr>
          <a:xfrm>
            <a:off x="87199" y="1828963"/>
            <a:ext cx="5275007"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Tools&gt;&gt; create accounting&gt;&gt; create final accounting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Tools&gt;&gt; View accounting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We note that:</a:t>
            </a:r>
          </a:p>
          <a:p>
            <a:r>
              <a:rPr lang="en-US" dirty="0">
                <a:latin typeface="Arial" panose="020B0604020202020204" pitchFamily="34" charset="0"/>
                <a:cs typeface="Arial" panose="020B0604020202020204" pitchFamily="34" charset="0"/>
              </a:rPr>
              <a:t>- Receivables account is credit.</a:t>
            </a:r>
          </a:p>
          <a:p>
            <a:r>
              <a:rPr lang="en-US" dirty="0">
                <a:latin typeface="Arial" panose="020B0604020202020204" pitchFamily="34" charset="0"/>
                <a:cs typeface="Arial" panose="020B0604020202020204" pitchFamily="34" charset="0"/>
              </a:rPr>
              <a:t>- Remitted cash is debit.</a:t>
            </a:r>
          </a:p>
        </p:txBody>
      </p:sp>
      <p:sp>
        <p:nvSpPr>
          <p:cNvPr id="14" name="TextBox 13">
            <a:extLst>
              <a:ext uri="{FF2B5EF4-FFF2-40B4-BE49-F238E27FC236}">
                <a16:creationId xmlns:a16="http://schemas.microsoft.com/office/drawing/2014/main" id="{253DBAA6-A849-8560-2C75-4B88814FB483}"/>
              </a:ext>
            </a:extLst>
          </p:cNvPr>
          <p:cNvSpPr txBox="1"/>
          <p:nvPr/>
        </p:nvSpPr>
        <p:spPr>
          <a:xfrm>
            <a:off x="5665511" y="2686639"/>
            <a:ext cx="2170644" cy="245097"/>
          </a:xfrm>
          <a:prstGeom prst="rect">
            <a:avLst/>
          </a:prstGeom>
          <a:noFill/>
          <a:ln w="28575">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D6128A0B-FD9C-065B-16E7-B30EE12F17C3}"/>
              </a:ext>
            </a:extLst>
          </p:cNvPr>
          <p:cNvSpPr txBox="1"/>
          <p:nvPr/>
        </p:nvSpPr>
        <p:spPr>
          <a:xfrm>
            <a:off x="9247695" y="5937669"/>
            <a:ext cx="669303" cy="271900"/>
          </a:xfrm>
          <a:prstGeom prst="rect">
            <a:avLst/>
          </a:prstGeom>
          <a:noFill/>
          <a:ln w="28575">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DE41DE20-9F01-701E-5D18-19D9AF16249B}"/>
              </a:ext>
            </a:extLst>
          </p:cNvPr>
          <p:cNvSpPr txBox="1"/>
          <p:nvPr/>
        </p:nvSpPr>
        <p:spPr>
          <a:xfrm>
            <a:off x="9247695" y="5797153"/>
            <a:ext cx="518474" cy="151159"/>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516792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a:extLst>
              <a:ext uri="{FF2B5EF4-FFF2-40B4-BE49-F238E27FC236}">
                <a16:creationId xmlns:a16="http://schemas.microsoft.com/office/drawing/2014/main" id="{D3C9CADC-53B8-9270-6072-DEC57D9781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084" y="2787701"/>
            <a:ext cx="3786482" cy="3877299"/>
          </a:xfrm>
          <a:prstGeom prst="rect">
            <a:avLst/>
          </a:prstGeom>
        </p:spPr>
      </p:pic>
      <p:pic>
        <p:nvPicPr>
          <p:cNvPr id="7" name="Picture 6">
            <a:extLst>
              <a:ext uri="{FF2B5EF4-FFF2-40B4-BE49-F238E27FC236}">
                <a16:creationId xmlns:a16="http://schemas.microsoft.com/office/drawing/2014/main" id="{041C3A46-6FB9-9E99-62E7-9C062DBFCA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47704" y="2787702"/>
            <a:ext cx="4195613" cy="3877299"/>
          </a:xfrm>
          <a:prstGeom prst="rect">
            <a:avLst/>
          </a:prstGeom>
        </p:spPr>
      </p:pic>
      <p:pic>
        <p:nvPicPr>
          <p:cNvPr id="9" name="Picture 8">
            <a:extLst>
              <a:ext uri="{FF2B5EF4-FFF2-40B4-BE49-F238E27FC236}">
                <a16:creationId xmlns:a16="http://schemas.microsoft.com/office/drawing/2014/main" id="{B5E3DDD4-8984-D3C6-CE36-3FB17AD916D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61479" y="2797618"/>
            <a:ext cx="3611131" cy="3930218"/>
          </a:xfrm>
          <a:prstGeom prst="rect">
            <a:avLst/>
          </a:prstGeom>
        </p:spPr>
      </p:pic>
      <p:sp>
        <p:nvSpPr>
          <p:cNvPr id="13" name="TextBox 12">
            <a:extLst>
              <a:ext uri="{FF2B5EF4-FFF2-40B4-BE49-F238E27FC236}">
                <a16:creationId xmlns:a16="http://schemas.microsoft.com/office/drawing/2014/main" id="{A1EF2504-E4FD-D641-8C0F-4FAB75F0D7B5}"/>
              </a:ext>
            </a:extLst>
          </p:cNvPr>
          <p:cNvSpPr txBox="1"/>
          <p:nvPr/>
        </p:nvSpPr>
        <p:spPr>
          <a:xfrm>
            <a:off x="655163" y="1172588"/>
            <a:ext cx="6136848"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6- cleared receipt: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find cash&gt; cash management, vision operations USA&gt; clear transactions.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 Choose AR receipts the find.</a:t>
            </a:r>
          </a:p>
        </p:txBody>
      </p:sp>
      <p:sp>
        <p:nvSpPr>
          <p:cNvPr id="14" name="TextBox 13">
            <a:extLst>
              <a:ext uri="{FF2B5EF4-FFF2-40B4-BE49-F238E27FC236}">
                <a16:creationId xmlns:a16="http://schemas.microsoft.com/office/drawing/2014/main" id="{0435EDE7-BFE7-6D97-ED90-DA8A42842C3A}"/>
              </a:ext>
            </a:extLst>
          </p:cNvPr>
          <p:cNvSpPr txBox="1"/>
          <p:nvPr/>
        </p:nvSpPr>
        <p:spPr>
          <a:xfrm>
            <a:off x="8927183" y="3202756"/>
            <a:ext cx="878807" cy="226244"/>
          </a:xfrm>
          <a:prstGeom prst="rect">
            <a:avLst/>
          </a:prstGeom>
          <a:noFill/>
          <a:ln w="28575">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F3EFEDF2-3078-E4C7-6190-1919EECC4A56}"/>
              </a:ext>
            </a:extLst>
          </p:cNvPr>
          <p:cNvSpPr txBox="1"/>
          <p:nvPr/>
        </p:nvSpPr>
        <p:spPr>
          <a:xfrm>
            <a:off x="11393803" y="6470955"/>
            <a:ext cx="878807" cy="226244"/>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71015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a:extLst>
              <a:ext uri="{FF2B5EF4-FFF2-40B4-BE49-F238E27FC236}">
                <a16:creationId xmlns:a16="http://schemas.microsoft.com/office/drawing/2014/main" id="{2AD2B39B-F496-E9A7-8D73-A5B4E1A9D4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044858"/>
            <a:ext cx="6013085" cy="3671740"/>
          </a:xfrm>
          <a:prstGeom prst="rect">
            <a:avLst/>
          </a:prstGeom>
        </p:spPr>
      </p:pic>
      <p:pic>
        <p:nvPicPr>
          <p:cNvPr id="9" name="Picture 8">
            <a:extLst>
              <a:ext uri="{FF2B5EF4-FFF2-40B4-BE49-F238E27FC236}">
                <a16:creationId xmlns:a16="http://schemas.microsoft.com/office/drawing/2014/main" id="{F92CA8FA-96A9-1B7A-B744-271E33A858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3044858"/>
            <a:ext cx="6159535" cy="3641825"/>
          </a:xfrm>
          <a:prstGeom prst="rect">
            <a:avLst/>
          </a:prstGeom>
        </p:spPr>
      </p:pic>
      <p:sp>
        <p:nvSpPr>
          <p:cNvPr id="13" name="TextBox 12">
            <a:extLst>
              <a:ext uri="{FF2B5EF4-FFF2-40B4-BE49-F238E27FC236}">
                <a16:creationId xmlns:a16="http://schemas.microsoft.com/office/drawing/2014/main" id="{C25FC323-98EE-12A9-339B-E69A27EC9ADB}"/>
              </a:ext>
            </a:extLst>
          </p:cNvPr>
          <p:cNvSpPr txBox="1"/>
          <p:nvPr/>
        </p:nvSpPr>
        <p:spPr>
          <a:xfrm>
            <a:off x="511969" y="1442835"/>
            <a:ext cx="6127422"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Choose the receipt then press open.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note that the receipt state is cleared</a:t>
            </a:r>
          </a:p>
        </p:txBody>
      </p:sp>
      <p:sp>
        <p:nvSpPr>
          <p:cNvPr id="14" name="TextBox 13">
            <a:extLst>
              <a:ext uri="{FF2B5EF4-FFF2-40B4-BE49-F238E27FC236}">
                <a16:creationId xmlns:a16="http://schemas.microsoft.com/office/drawing/2014/main" id="{ABE58AB0-9D43-42AD-DAF0-90692FD7F297}"/>
              </a:ext>
            </a:extLst>
          </p:cNvPr>
          <p:cNvSpPr txBox="1"/>
          <p:nvPr/>
        </p:nvSpPr>
        <p:spPr>
          <a:xfrm>
            <a:off x="6938128" y="4044098"/>
            <a:ext cx="372358" cy="16968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78534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0" y="520700"/>
            <a:ext cx="1023938" cy="612775"/>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a:extLst>
              <a:ext uri="{FF2B5EF4-FFF2-40B4-BE49-F238E27FC236}">
                <a16:creationId xmlns:a16="http://schemas.microsoft.com/office/drawing/2014/main" id="{93FB11CF-2290-54C6-66F5-667AE6605D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7465" y="1422909"/>
            <a:ext cx="6096000" cy="3144170"/>
          </a:xfrm>
          <a:prstGeom prst="rect">
            <a:avLst/>
          </a:prstGeom>
        </p:spPr>
      </p:pic>
      <p:pic>
        <p:nvPicPr>
          <p:cNvPr id="7" name="Picture 6">
            <a:extLst>
              <a:ext uri="{FF2B5EF4-FFF2-40B4-BE49-F238E27FC236}">
                <a16:creationId xmlns:a16="http://schemas.microsoft.com/office/drawing/2014/main" id="{67D591D7-04B7-5667-DE2D-705C395C7A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0246" y="4722828"/>
            <a:ext cx="11181774" cy="1963799"/>
          </a:xfrm>
          <a:prstGeom prst="rect">
            <a:avLst/>
          </a:prstGeom>
        </p:spPr>
      </p:pic>
      <p:sp>
        <p:nvSpPr>
          <p:cNvPr id="9" name="TextBox 8">
            <a:extLst>
              <a:ext uri="{FF2B5EF4-FFF2-40B4-BE49-F238E27FC236}">
                <a16:creationId xmlns:a16="http://schemas.microsoft.com/office/drawing/2014/main" id="{A32BBCF8-8712-0418-A294-F5D26F25899C}"/>
              </a:ext>
            </a:extLst>
          </p:cNvPr>
          <p:cNvSpPr txBox="1"/>
          <p:nvPr/>
        </p:nvSpPr>
        <p:spPr>
          <a:xfrm>
            <a:off x="188535" y="1697254"/>
            <a:ext cx="5307292"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Tools &gt; create accounting &gt; create final accounting.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Tools &gt; View accounting.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note that:</a:t>
            </a:r>
          </a:p>
          <a:p>
            <a:pPr marL="285750" indent="-285750">
              <a:buFontTx/>
              <a:buChar char="-"/>
            </a:pPr>
            <a:r>
              <a:rPr lang="en-US" dirty="0">
                <a:latin typeface="Arial" panose="020B0604020202020204" pitchFamily="34" charset="0"/>
                <a:cs typeface="Arial" panose="020B0604020202020204" pitchFamily="34" charset="0"/>
              </a:rPr>
              <a:t>Cash is debit.</a:t>
            </a:r>
          </a:p>
          <a:p>
            <a:pPr marL="285750" indent="-285750">
              <a:buFontTx/>
              <a:buChar char="-"/>
            </a:pPr>
            <a:r>
              <a:rPr lang="en-US" dirty="0">
                <a:latin typeface="Arial" panose="020B0604020202020204" pitchFamily="34" charset="0"/>
                <a:cs typeface="Arial" panose="020B0604020202020204" pitchFamily="34" charset="0"/>
              </a:rPr>
              <a:t>Remitted cash is credit.</a:t>
            </a:r>
          </a:p>
        </p:txBody>
      </p:sp>
      <p:sp>
        <p:nvSpPr>
          <p:cNvPr id="11" name="TextBox 10">
            <a:extLst>
              <a:ext uri="{FF2B5EF4-FFF2-40B4-BE49-F238E27FC236}">
                <a16:creationId xmlns:a16="http://schemas.microsoft.com/office/drawing/2014/main" id="{7BD775D9-13B6-1D40-6D42-685C89649933}"/>
              </a:ext>
            </a:extLst>
          </p:cNvPr>
          <p:cNvSpPr txBox="1"/>
          <p:nvPr/>
        </p:nvSpPr>
        <p:spPr>
          <a:xfrm>
            <a:off x="6306532" y="2553850"/>
            <a:ext cx="1551617" cy="217630"/>
          </a:xfrm>
          <a:prstGeom prst="rect">
            <a:avLst/>
          </a:prstGeom>
          <a:noFill/>
          <a:ln w="1905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78B5CD2C-84CA-172D-E6ED-9B051DCE4BC6}"/>
              </a:ext>
            </a:extLst>
          </p:cNvPr>
          <p:cNvSpPr txBox="1"/>
          <p:nvPr/>
        </p:nvSpPr>
        <p:spPr>
          <a:xfrm>
            <a:off x="9068586" y="6435607"/>
            <a:ext cx="778620" cy="141402"/>
          </a:xfrm>
          <a:prstGeom prst="rect">
            <a:avLst/>
          </a:prstGeom>
          <a:noFill/>
          <a:ln w="28575">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7A26D9EA-4C97-4570-822D-A20870C727C9}"/>
              </a:ext>
            </a:extLst>
          </p:cNvPr>
          <p:cNvSpPr txBox="1"/>
          <p:nvPr/>
        </p:nvSpPr>
        <p:spPr>
          <a:xfrm>
            <a:off x="9068586" y="6216331"/>
            <a:ext cx="778620" cy="14140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393497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203F1-BABB-5B40-144C-9D832D1CC082}"/>
              </a:ext>
            </a:extLst>
          </p:cNvPr>
          <p:cNvSpPr>
            <a:spLocks noGrp="1"/>
          </p:cNvSpPr>
          <p:nvPr>
            <p:ph type="title"/>
          </p:nvPr>
        </p:nvSpPr>
        <p:spPr>
          <a:xfrm>
            <a:off x="4295508" y="599686"/>
            <a:ext cx="3932237" cy="847592"/>
          </a:xfrm>
        </p:spPr>
        <p:txBody>
          <a:bodyPr>
            <a:normAutofit/>
          </a:bodyPr>
          <a:lstStyle/>
          <a:p>
            <a:r>
              <a:rPr lang="en-US" b="1" dirty="0">
                <a:latin typeface="Arial" panose="020B0604020202020204" pitchFamily="34" charset="0"/>
                <a:cs typeface="Arial" panose="020B0604020202020204" pitchFamily="34" charset="0"/>
              </a:rPr>
              <a:t>General Ledger </a:t>
            </a:r>
          </a:p>
        </p:txBody>
      </p:sp>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449497" y="1304792"/>
            <a:ext cx="10724026" cy="1811788"/>
          </a:xfrm>
        </p:spPr>
        <p:txBody>
          <a:bodyPr>
            <a:normAutofit fontScale="92500" lnSpcReduction="20000"/>
          </a:bodyPr>
          <a:lstStyle/>
          <a:p>
            <a:r>
              <a:rPr lang="en-US" dirty="0">
                <a:latin typeface="Arial" panose="020B0604020202020204" pitchFamily="34" charset="0"/>
                <a:cs typeface="Arial" panose="020B0604020202020204" pitchFamily="34" charset="0"/>
              </a:rPr>
              <a:t>We will make journals </a:t>
            </a:r>
          </a:p>
          <a:p>
            <a:r>
              <a:rPr lang="en-US" b="1" dirty="0">
                <a:solidFill>
                  <a:srgbClr val="000000"/>
                </a:solidFill>
                <a:latin typeface="Arial" panose="020B0604020202020204" pitchFamily="34" charset="0"/>
                <a:cs typeface="Arial" panose="020B0604020202020204" pitchFamily="34" charset="0"/>
              </a:rPr>
              <a:t>Steps to be Followed :</a:t>
            </a:r>
          </a:p>
          <a:p>
            <a:r>
              <a:rPr lang="en-US" dirty="0">
                <a:solidFill>
                  <a:srgbClr val="000000"/>
                </a:solidFill>
                <a:latin typeface="Arial" panose="020B0604020202020204" pitchFamily="34" charset="0"/>
                <a:cs typeface="Arial" panose="020B0604020202020204" pitchFamily="34" charset="0"/>
              </a:rPr>
              <a:t>1- Enter to Journals &gt; Enter</a:t>
            </a:r>
          </a:p>
          <a:p>
            <a:r>
              <a:rPr lang="en-US" dirty="0">
                <a:solidFill>
                  <a:srgbClr val="000000"/>
                </a:solidFill>
                <a:latin typeface="Arial" panose="020B0604020202020204" pitchFamily="34" charset="0"/>
                <a:cs typeface="Arial" panose="020B0604020202020204" pitchFamily="34" charset="0"/>
              </a:rPr>
              <a:t>2- Choose new journals</a:t>
            </a:r>
          </a:p>
          <a:p>
            <a:r>
              <a:rPr lang="en-US" dirty="0">
                <a:solidFill>
                  <a:srgbClr val="000000"/>
                </a:solidFill>
                <a:latin typeface="Arial" panose="020B0604020202020204" pitchFamily="34" charset="0"/>
                <a:cs typeface="Arial" panose="020B0604020202020204" pitchFamily="34" charset="0"/>
              </a:rPr>
              <a:t>3- Enter the period , effective date , ledger and select the category </a:t>
            </a:r>
          </a:p>
          <a:p>
            <a:r>
              <a:rPr lang="en-US" dirty="0">
                <a:solidFill>
                  <a:srgbClr val="000000"/>
                </a:solidFill>
                <a:latin typeface="Arial" panose="020B0604020202020204" pitchFamily="34" charset="0"/>
                <a:cs typeface="Arial" panose="020B0604020202020204" pitchFamily="34" charset="0"/>
              </a:rPr>
              <a:t>4- On the lines , enter the transactions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29" y="3257692"/>
            <a:ext cx="5398255" cy="327466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51755" y="1782879"/>
            <a:ext cx="5869259" cy="3481204"/>
          </a:xfrm>
          <a:prstGeom prst="rect">
            <a:avLst/>
          </a:prstGeom>
        </p:spPr>
      </p:pic>
      <p:sp>
        <p:nvSpPr>
          <p:cNvPr id="7" name="Rectangle 6"/>
          <p:cNvSpPr/>
          <p:nvPr/>
        </p:nvSpPr>
        <p:spPr>
          <a:xfrm>
            <a:off x="3113479" y="6112634"/>
            <a:ext cx="1182029" cy="287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flipH="1" flipV="1">
            <a:off x="8040029" y="2152382"/>
            <a:ext cx="613316" cy="334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835699" y="2152385"/>
            <a:ext cx="256478" cy="33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151755" y="3188872"/>
            <a:ext cx="5601629" cy="405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64096" y="5066601"/>
            <a:ext cx="6808166" cy="1791399"/>
          </a:xfrm>
          <a:prstGeom prst="rect">
            <a:avLst/>
          </a:prstGeom>
        </p:spPr>
      </p:pic>
      <p:sp>
        <p:nvSpPr>
          <p:cNvPr id="15" name="Rectangle 14"/>
          <p:cNvSpPr/>
          <p:nvPr/>
        </p:nvSpPr>
        <p:spPr>
          <a:xfrm>
            <a:off x="5498084" y="5336374"/>
            <a:ext cx="2296618" cy="1063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024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A6FC7-E91E-ED13-5FE9-D1940E670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DB6EB-C8B0-DEFD-0770-5378035D1189}"/>
              </a:ext>
            </a:extLst>
          </p:cNvPr>
          <p:cNvSpPr>
            <a:spLocks noGrp="1"/>
          </p:cNvSpPr>
          <p:nvPr>
            <p:ph type="title"/>
          </p:nvPr>
        </p:nvSpPr>
        <p:spPr>
          <a:xfrm>
            <a:off x="3915832" y="703012"/>
            <a:ext cx="3932237" cy="525025"/>
          </a:xfrm>
        </p:spPr>
        <p:txBody>
          <a:bodyPr>
            <a:normAutofit/>
          </a:bodyPr>
          <a:lstStyle/>
          <a:p>
            <a:pPr algn="ctr"/>
            <a:r>
              <a:rPr lang="en-US" sz="2400" b="1" dirty="0">
                <a:latin typeface="Arial" panose="020B0604020202020204" pitchFamily="34" charset="0"/>
                <a:cs typeface="Arial" panose="020B0604020202020204" pitchFamily="34" charset="0"/>
              </a:rPr>
              <a:t>Payment Term</a:t>
            </a:r>
          </a:p>
        </p:txBody>
      </p:sp>
      <p:pic>
        <p:nvPicPr>
          <p:cNvPr id="10" name="Content Placeholder 9" descr="A logo of a globe with a graduation cap&#10;&#10;AI-generated content may be incorrect.">
            <a:extLst>
              <a:ext uri="{FF2B5EF4-FFF2-40B4-BE49-F238E27FC236}">
                <a16:creationId xmlns:a16="http://schemas.microsoft.com/office/drawing/2014/main" id="{61E8337F-8082-D883-CB78-F3A97DCC451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710F803-DECD-F82B-F62A-EB0F6A95E226}"/>
              </a:ext>
            </a:extLst>
          </p:cNvPr>
          <p:cNvSpPr>
            <a:spLocks noGrp="1"/>
          </p:cNvSpPr>
          <p:nvPr>
            <p:ph type="body" sz="half" idx="2"/>
          </p:nvPr>
        </p:nvSpPr>
        <p:spPr>
          <a:xfrm>
            <a:off x="437104" y="2310373"/>
            <a:ext cx="5833068" cy="3673419"/>
          </a:xfrm>
        </p:spPr>
        <p:txBody>
          <a:bodyPr>
            <a:normAutofit/>
          </a:bodyPr>
          <a:lstStyle/>
          <a:p>
            <a:r>
              <a:rPr lang="en-US" b="1" dirty="0">
                <a:latin typeface="Arial" panose="020B0604020202020204" pitchFamily="34" charset="0"/>
                <a:cs typeface="Arial" panose="020B0604020202020204" pitchFamily="34" charset="0"/>
              </a:rPr>
              <a:t>Payment Term:</a:t>
            </a:r>
            <a:r>
              <a:rPr lang="en-US" dirty="0">
                <a:latin typeface="Arial" panose="020B0604020202020204" pitchFamily="34" charset="0"/>
                <a:cs typeface="Arial" panose="020B0604020202020204" pitchFamily="34" charset="0"/>
              </a:rPr>
              <a:t> the conditions under which a customer is expected to pay for the goods or services they have purchased. It determines factors like the due date, any applicable discounts for early payment, and the penalty for late payments.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payment terms are associated with customer invoices, and they help automate the calculation of due dates, discounts, and late fees within the AR module.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To access payment term within the Accounts Receivable(AR) module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&gt; Transactions &gt; Payment Terms</a:t>
            </a:r>
          </a:p>
          <a:p>
            <a:endParaRPr lang="en-US" dirty="0"/>
          </a:p>
        </p:txBody>
      </p:sp>
      <p:sp>
        <p:nvSpPr>
          <p:cNvPr id="5" name="Rectangle 4">
            <a:extLst>
              <a:ext uri="{FF2B5EF4-FFF2-40B4-BE49-F238E27FC236}">
                <a16:creationId xmlns:a16="http://schemas.microsoft.com/office/drawing/2014/main" id="{FAD38D81-57CC-CAFC-07BE-3FAB6F8D523D}"/>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5CFD87-4529-42E6-95B6-3E32C2CD8101}"/>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ED544B6E-04A6-021D-7FBB-DFC964C9FD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CC66426A-82AB-1EF4-E22A-802533809D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91235" y="1355033"/>
            <a:ext cx="5571811" cy="5226638"/>
          </a:xfrm>
          <a:prstGeom prst="rect">
            <a:avLst/>
          </a:prstGeom>
        </p:spPr>
      </p:pic>
      <p:sp>
        <p:nvSpPr>
          <p:cNvPr id="3" name="Rectangle 2"/>
          <p:cNvSpPr/>
          <p:nvPr/>
        </p:nvSpPr>
        <p:spPr>
          <a:xfrm>
            <a:off x="7192537" y="4493942"/>
            <a:ext cx="546409" cy="20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281746" y="4694664"/>
            <a:ext cx="1103971" cy="178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471318" y="4906537"/>
            <a:ext cx="1349298"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5885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420184"/>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564729" y="1204390"/>
            <a:ext cx="3932237" cy="1095897"/>
          </a:xfrm>
        </p:spPr>
        <p:txBody>
          <a:bodyPr/>
          <a:lstStyle/>
          <a:p>
            <a:r>
              <a:rPr lang="en-US" dirty="0">
                <a:latin typeface="Arial" panose="020B0604020202020204" pitchFamily="34" charset="0"/>
                <a:cs typeface="Arial" panose="020B0604020202020204" pitchFamily="34" charset="0"/>
              </a:rPr>
              <a:t>5- post the journal </a:t>
            </a:r>
          </a:p>
          <a:p>
            <a:r>
              <a:rPr lang="en-US" dirty="0">
                <a:latin typeface="Arial" panose="020B0604020202020204" pitchFamily="34" charset="0"/>
                <a:cs typeface="Arial" panose="020B0604020202020204" pitchFamily="34" charset="0"/>
              </a:rPr>
              <a:t>6-The request will run </a:t>
            </a:r>
          </a:p>
          <a:p>
            <a:r>
              <a:rPr lang="en-US" dirty="0">
                <a:latin typeface="Arial" panose="020B0604020202020204" pitchFamily="34" charset="0"/>
                <a:cs typeface="Arial" panose="020B0604020202020204" pitchFamily="34" charset="0"/>
              </a:rPr>
              <a:t>7-The status will change to </a:t>
            </a:r>
            <a:r>
              <a:rPr lang="en-US" b="1" dirty="0">
                <a:latin typeface="Arial" panose="020B0604020202020204" pitchFamily="34" charset="0"/>
                <a:cs typeface="Arial" panose="020B0604020202020204" pitchFamily="34" charset="0"/>
              </a:rPr>
              <a:t>posted</a:t>
            </a:r>
            <a:r>
              <a:rPr lang="en-US" dirty="0">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650" y="2252719"/>
            <a:ext cx="5255789" cy="3117340"/>
          </a:xfrm>
          <a:prstGeom prst="rect">
            <a:avLst/>
          </a:prstGeom>
        </p:spPr>
      </p:pic>
      <p:sp>
        <p:nvSpPr>
          <p:cNvPr id="4" name="AutoShape 2" descr="blob:https://web.whatsapp.com/30842671-c4ac-4d08-b1ad-bcb4252fd28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518" y="612719"/>
            <a:ext cx="4645705" cy="209526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0518" y="2702050"/>
            <a:ext cx="4631156" cy="28800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662" y="5681327"/>
            <a:ext cx="11876294" cy="1113402"/>
          </a:xfrm>
          <a:prstGeom prst="rect">
            <a:avLst/>
          </a:prstGeom>
        </p:spPr>
      </p:pic>
      <p:sp>
        <p:nvSpPr>
          <p:cNvPr id="11" name="Rectangle 10"/>
          <p:cNvSpPr/>
          <p:nvPr/>
        </p:nvSpPr>
        <p:spPr>
          <a:xfrm>
            <a:off x="564729" y="4984595"/>
            <a:ext cx="617300" cy="245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910146" y="1204390"/>
            <a:ext cx="4415883" cy="547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20518" y="3299653"/>
            <a:ext cx="4416302" cy="246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02101" y="6434254"/>
            <a:ext cx="1092162" cy="360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69180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2334052" y="826608"/>
            <a:ext cx="7289451" cy="387456"/>
          </a:xfrm>
        </p:spPr>
        <p:txBody>
          <a:bodyPr>
            <a:normAutofit fontScale="92500"/>
          </a:bodyPr>
          <a:lstStyle/>
          <a:p>
            <a:r>
              <a:rPr lang="en-US" sz="2000" b="1" dirty="0">
                <a:latin typeface="Arial" panose="020B0604020202020204" pitchFamily="34" charset="0"/>
                <a:cs typeface="Arial" panose="020B0604020202020204" pitchFamily="34" charset="0"/>
              </a:rPr>
              <a:t>          Make another journal but we post it from different way</a:t>
            </a:r>
          </a:p>
          <a:p>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800" y="1736927"/>
            <a:ext cx="5694556" cy="338470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99356" y="1235606"/>
            <a:ext cx="2319500" cy="3348796"/>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3419" y="2377767"/>
            <a:ext cx="4058581" cy="2228177"/>
          </a:xfrm>
          <a:prstGeom prst="rect">
            <a:avLst/>
          </a:prstGeom>
        </p:spPr>
      </p:pic>
      <p:sp>
        <p:nvSpPr>
          <p:cNvPr id="9" name="TextBox 8"/>
          <p:cNvSpPr txBox="1"/>
          <p:nvPr/>
        </p:nvSpPr>
        <p:spPr>
          <a:xfrm>
            <a:off x="691375" y="1184866"/>
            <a:ext cx="4348975" cy="478107"/>
          </a:xfrm>
          <a:prstGeom prst="rect">
            <a:avLst/>
          </a:prstGeom>
          <a:noFill/>
        </p:spPr>
        <p:txBody>
          <a:bodyPr wrap="square" rtlCol="0">
            <a:spAutoFit/>
          </a:bodyPr>
          <a:lstStyle/>
          <a:p>
            <a:endParaRPr lang="en-GB" dirty="0"/>
          </a:p>
        </p:txBody>
      </p:sp>
      <p:sp>
        <p:nvSpPr>
          <p:cNvPr id="11" name="TextBox 10"/>
          <p:cNvSpPr txBox="1"/>
          <p:nvPr/>
        </p:nvSpPr>
        <p:spPr>
          <a:xfrm>
            <a:off x="892098" y="1196017"/>
            <a:ext cx="5107258" cy="113877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1-From journals &gt; post</a:t>
            </a:r>
          </a:p>
          <a:p>
            <a:r>
              <a:rPr lang="en-US" sz="1600" dirty="0">
                <a:latin typeface="Arial" panose="020B0604020202020204" pitchFamily="34" charset="0"/>
                <a:cs typeface="Arial" panose="020B0604020202020204" pitchFamily="34" charset="0"/>
              </a:rPr>
              <a:t>2- Search for the journal , then find , and post </a:t>
            </a:r>
          </a:p>
          <a:p>
            <a:endParaRPr lang="en-US" dirty="0"/>
          </a:p>
          <a:p>
            <a:endParaRPr lang="en-GB" dirty="0"/>
          </a:p>
        </p:txBody>
      </p:sp>
      <p:sp>
        <p:nvSpPr>
          <p:cNvPr id="14" name="Rectangle 13"/>
          <p:cNvSpPr/>
          <p:nvPr/>
        </p:nvSpPr>
        <p:spPr>
          <a:xfrm>
            <a:off x="304800" y="3073607"/>
            <a:ext cx="5270810" cy="521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92098" y="2140271"/>
            <a:ext cx="312234" cy="237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423102" y="1951463"/>
            <a:ext cx="475786" cy="188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423102" y="2199436"/>
            <a:ext cx="535260" cy="178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519532" y="2700757"/>
            <a:ext cx="1215483" cy="243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1106614" y="4137102"/>
            <a:ext cx="981308" cy="278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36295" y="3490632"/>
            <a:ext cx="5102377" cy="3380324"/>
          </a:xfrm>
          <a:prstGeom prst="rect">
            <a:avLst/>
          </a:prstGeom>
        </p:spPr>
      </p:pic>
      <p:sp>
        <p:nvSpPr>
          <p:cNvPr id="23" name="Rectangle 22"/>
          <p:cNvSpPr/>
          <p:nvPr/>
        </p:nvSpPr>
        <p:spPr>
          <a:xfrm>
            <a:off x="3445727" y="4096012"/>
            <a:ext cx="4487016" cy="180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222380" y="6458309"/>
            <a:ext cx="1193181" cy="265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5995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204169" y="1196017"/>
            <a:ext cx="7925071" cy="340112"/>
          </a:xfrm>
        </p:spPr>
        <p:txBody>
          <a:bodyPr/>
          <a:lstStyle/>
          <a:p>
            <a:r>
              <a:rPr lang="en-US" dirty="0">
                <a:latin typeface="Arial" panose="020B0604020202020204" pitchFamily="34" charset="0"/>
                <a:cs typeface="Arial" panose="020B0604020202020204" pitchFamily="34" charset="0"/>
              </a:rPr>
              <a:t>The request will run and status will change to posted</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1482489"/>
            <a:ext cx="4416128" cy="1842863"/>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62" y="3092688"/>
            <a:ext cx="4750471" cy="29215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2217" y="1821451"/>
            <a:ext cx="6113663" cy="37981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922" y="5741068"/>
            <a:ext cx="12157078" cy="1116932"/>
          </a:xfrm>
          <a:prstGeom prst="rect">
            <a:avLst/>
          </a:prstGeom>
        </p:spPr>
      </p:pic>
      <p:sp>
        <p:nvSpPr>
          <p:cNvPr id="9" name="Rectangle 8"/>
          <p:cNvSpPr/>
          <p:nvPr/>
        </p:nvSpPr>
        <p:spPr>
          <a:xfrm>
            <a:off x="204169" y="2067399"/>
            <a:ext cx="4133655" cy="3365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04169" y="3781594"/>
            <a:ext cx="4278621" cy="1702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341434" y="2743413"/>
            <a:ext cx="5631366" cy="191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23385" y="6612673"/>
            <a:ext cx="1126274" cy="207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82380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203F1-BABB-5B40-144C-9D832D1CC082}"/>
              </a:ext>
            </a:extLst>
          </p:cNvPr>
          <p:cNvSpPr>
            <a:spLocks noGrp="1"/>
          </p:cNvSpPr>
          <p:nvPr>
            <p:ph type="title"/>
          </p:nvPr>
        </p:nvSpPr>
        <p:spPr>
          <a:xfrm>
            <a:off x="4069415" y="657872"/>
            <a:ext cx="4830144" cy="532878"/>
          </a:xfrm>
        </p:spPr>
        <p:txBody>
          <a:bodyPr>
            <a:normAutofit/>
          </a:bodyPr>
          <a:lstStyle/>
          <a:p>
            <a:r>
              <a:rPr lang="en-US" sz="2800" b="1" dirty="0">
                <a:latin typeface="Arial" panose="020B0604020202020204" pitchFamily="34" charset="0"/>
                <a:cs typeface="Arial" panose="020B0604020202020204" pitchFamily="34" charset="0"/>
              </a:rPr>
              <a:t>To Cancel the Journals </a:t>
            </a:r>
          </a:p>
        </p:txBody>
      </p:sp>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204170" y="1304792"/>
            <a:ext cx="3234194" cy="5441696"/>
          </a:xfrm>
        </p:spPr>
        <p:txBody>
          <a:bodyPr>
            <a:normAutofit/>
          </a:bodyPr>
          <a:lstStyle/>
          <a:p>
            <a:r>
              <a:rPr lang="en-US" dirty="0">
                <a:latin typeface="Arial" panose="020B0604020202020204" pitchFamily="34" charset="0"/>
                <a:cs typeface="Arial" panose="020B0604020202020204" pitchFamily="34" charset="0"/>
              </a:rPr>
              <a:t>There are two ways to reverse the journal </a:t>
            </a:r>
          </a:p>
          <a:p>
            <a:r>
              <a:rPr lang="en-US" dirty="0">
                <a:latin typeface="Arial" panose="020B0604020202020204" pitchFamily="34" charset="0"/>
                <a:cs typeface="Arial" panose="020B0604020202020204" pitchFamily="34" charset="0"/>
              </a:rPr>
              <a:t>1- Switch </a:t>
            </a:r>
            <a:r>
              <a:rPr lang="en-US" dirty="0" err="1">
                <a:latin typeface="Arial" panose="020B0604020202020204" pitchFamily="34" charset="0"/>
                <a:cs typeface="Arial" panose="020B0604020202020204" pitchFamily="34" charset="0"/>
              </a:rPr>
              <a:t>Dr</a:t>
            </a:r>
            <a:r>
              <a:rPr lang="en-US" dirty="0">
                <a:latin typeface="Arial" panose="020B0604020202020204" pitchFamily="34" charset="0"/>
                <a:cs typeface="Arial" panose="020B0604020202020204" pitchFamily="34" charset="0"/>
              </a:rPr>
              <a:t> / Cr </a:t>
            </a:r>
          </a:p>
          <a:p>
            <a:r>
              <a:rPr lang="en-US" dirty="0">
                <a:latin typeface="Arial" panose="020B0604020202020204" pitchFamily="34" charset="0"/>
                <a:cs typeface="Arial" panose="020B0604020202020204" pitchFamily="34" charset="0"/>
              </a:rPr>
              <a:t>2- Change sign </a:t>
            </a:r>
          </a:p>
          <a:p>
            <a:r>
              <a:rPr lang="en-US" dirty="0">
                <a:latin typeface="Arial" panose="020B0604020202020204" pitchFamily="34" charset="0"/>
                <a:cs typeface="Arial" panose="020B0604020202020204" pitchFamily="34" charset="0"/>
              </a:rPr>
              <a:t>Here we will choose </a:t>
            </a:r>
            <a:r>
              <a:rPr lang="en-US" b="1" dirty="0">
                <a:latin typeface="Arial" panose="020B0604020202020204" pitchFamily="34" charset="0"/>
                <a:cs typeface="Arial" panose="020B0604020202020204" pitchFamily="34" charset="0"/>
              </a:rPr>
              <a:t>Switch </a:t>
            </a:r>
            <a:r>
              <a:rPr lang="en-US" b="1" dirty="0" err="1">
                <a:latin typeface="Arial" panose="020B0604020202020204" pitchFamily="34" charset="0"/>
                <a:cs typeface="Arial" panose="020B0604020202020204" pitchFamily="34" charset="0"/>
              </a:rPr>
              <a:t>Dr</a:t>
            </a:r>
            <a:r>
              <a:rPr lang="en-US" b="1" dirty="0">
                <a:latin typeface="Arial" panose="020B0604020202020204" pitchFamily="34" charset="0"/>
                <a:cs typeface="Arial" panose="020B0604020202020204" pitchFamily="34" charset="0"/>
              </a:rPr>
              <a:t>/Cr </a:t>
            </a:r>
          </a:p>
          <a:p>
            <a:r>
              <a:rPr lang="en-US" b="1" dirty="0">
                <a:latin typeface="Arial" panose="020B0604020202020204" pitchFamily="34" charset="0"/>
                <a:cs typeface="Arial" panose="020B0604020202020204" pitchFamily="34" charset="0"/>
              </a:rPr>
              <a:t>Steps to be followed:</a:t>
            </a:r>
          </a:p>
          <a:p>
            <a:r>
              <a:rPr lang="en-US" dirty="0">
                <a:latin typeface="Arial" panose="020B0604020202020204" pitchFamily="34" charset="0"/>
                <a:cs typeface="Arial" panose="020B0604020202020204" pitchFamily="34" charset="0"/>
              </a:rPr>
              <a:t>1- Select the Method </a:t>
            </a:r>
          </a:p>
          <a:p>
            <a:r>
              <a:rPr lang="en-US" dirty="0">
                <a:latin typeface="Arial" panose="020B0604020202020204" pitchFamily="34" charset="0"/>
                <a:cs typeface="Arial" panose="020B0604020202020204" pitchFamily="34" charset="0"/>
              </a:rPr>
              <a:t>2- Enter reverse</a:t>
            </a:r>
          </a:p>
          <a:p>
            <a:r>
              <a:rPr lang="en-US" dirty="0">
                <a:latin typeface="Arial" panose="020B0604020202020204" pitchFamily="34" charset="0"/>
                <a:cs typeface="Arial" panose="020B0604020202020204" pitchFamily="34" charset="0"/>
              </a:rPr>
              <a:t>3- The request will run and the lines will change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0676" y="1299808"/>
            <a:ext cx="5881152" cy="3363284"/>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3" y="4751769"/>
            <a:ext cx="8465126" cy="322733"/>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63498" y="3249048"/>
            <a:ext cx="6028502" cy="3617101"/>
          </a:xfrm>
          <a:prstGeom prst="rect">
            <a:avLst/>
          </a:prstGeom>
        </p:spPr>
      </p:pic>
      <p:sp>
        <p:nvSpPr>
          <p:cNvPr id="8" name="Rectangle 7"/>
          <p:cNvSpPr/>
          <p:nvPr/>
        </p:nvSpPr>
        <p:spPr>
          <a:xfrm>
            <a:off x="8045371" y="1801450"/>
            <a:ext cx="1132378" cy="1743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184995" y="2100424"/>
            <a:ext cx="869795" cy="145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163498" y="4663092"/>
            <a:ext cx="5366863" cy="4829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6662" y="4751769"/>
            <a:ext cx="5687367" cy="305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66281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180897" y="1275472"/>
            <a:ext cx="3932237" cy="1212175"/>
          </a:xfrm>
        </p:spPr>
        <p:txBody>
          <a:bodyPr>
            <a:normAutofit/>
          </a:bodyPr>
          <a:lstStyle/>
          <a:p>
            <a:r>
              <a:rPr lang="en-US" sz="1800" dirty="0">
                <a:latin typeface="Arial" panose="020B0604020202020204" pitchFamily="34" charset="0"/>
                <a:cs typeface="Arial" panose="020B0604020202020204" pitchFamily="34" charset="0"/>
              </a:rPr>
              <a:t>We will choose </a:t>
            </a:r>
            <a:r>
              <a:rPr lang="en-US" sz="1800" b="1" dirty="0">
                <a:latin typeface="Arial" panose="020B0604020202020204" pitchFamily="34" charset="0"/>
                <a:cs typeface="Arial" panose="020B0604020202020204" pitchFamily="34" charset="0"/>
              </a:rPr>
              <a:t>Change Sign</a:t>
            </a:r>
          </a:p>
          <a:p>
            <a:r>
              <a:rPr lang="en-US" sz="1800" b="1" dirty="0">
                <a:latin typeface="Arial" panose="020B0604020202020204" pitchFamily="34" charset="0"/>
                <a:cs typeface="Arial" panose="020B0604020202020204" pitchFamily="34" charset="0"/>
              </a:rPr>
              <a:t>we notice that :</a:t>
            </a:r>
          </a:p>
          <a:p>
            <a:r>
              <a:rPr lang="en-US" sz="1800" dirty="0">
                <a:latin typeface="Arial" panose="020B0604020202020204" pitchFamily="34" charset="0"/>
                <a:cs typeface="Arial" panose="020B0604020202020204" pitchFamily="34" charset="0"/>
              </a:rPr>
              <a:t>The status will change to reversed  </a:t>
            </a:r>
          </a:p>
          <a:p>
            <a:endParaRPr lang="en-US" sz="1800" b="1"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endParaRPr lang="en-US" sz="18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1508" y="2563941"/>
            <a:ext cx="6123358" cy="362809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62" y="2563941"/>
            <a:ext cx="6084847" cy="3628090"/>
          </a:xfrm>
          <a:prstGeom prst="rect">
            <a:avLst/>
          </a:prstGeom>
        </p:spPr>
      </p:pic>
      <p:sp>
        <p:nvSpPr>
          <p:cNvPr id="7" name="Rectangle 6"/>
          <p:cNvSpPr/>
          <p:nvPr/>
        </p:nvSpPr>
        <p:spPr>
          <a:xfrm>
            <a:off x="4928839" y="3111190"/>
            <a:ext cx="1222668" cy="1287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029200" y="3468029"/>
            <a:ext cx="836341" cy="178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1068259" y="3239955"/>
            <a:ext cx="818941" cy="1946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9251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203F1-BABB-5B40-144C-9D832D1CC082}"/>
              </a:ext>
            </a:extLst>
          </p:cNvPr>
          <p:cNvSpPr>
            <a:spLocks noGrp="1"/>
          </p:cNvSpPr>
          <p:nvPr>
            <p:ph type="title"/>
          </p:nvPr>
        </p:nvSpPr>
        <p:spPr>
          <a:xfrm>
            <a:off x="4395869" y="533794"/>
            <a:ext cx="3932237" cy="847592"/>
          </a:xfrm>
        </p:spPr>
        <p:txBody>
          <a:bodyPr>
            <a:normAutofit/>
          </a:bodyPr>
          <a:lstStyle/>
          <a:p>
            <a:r>
              <a:rPr lang="en-US" b="1" dirty="0">
                <a:latin typeface="Arial" panose="020B0604020202020204" pitchFamily="34" charset="0"/>
                <a:cs typeface="Arial" panose="020B0604020202020204" pitchFamily="34" charset="0"/>
              </a:rPr>
              <a:t>Auto copy Batch</a:t>
            </a:r>
          </a:p>
        </p:txBody>
      </p:sp>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30" y="3347630"/>
            <a:ext cx="5548463" cy="2246704"/>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463632" y="1457980"/>
            <a:ext cx="3932237" cy="3811588"/>
          </a:xfrm>
        </p:spPr>
        <p:txBody>
          <a:bodyPr/>
          <a:lstStyle/>
          <a:p>
            <a:r>
              <a:rPr lang="en-US" dirty="0">
                <a:latin typeface="Arial" panose="020B0604020202020204" pitchFamily="34" charset="0"/>
                <a:cs typeface="Arial" panose="020B0604020202020204" pitchFamily="34" charset="0"/>
              </a:rPr>
              <a:t>1- Enter the batch name and the period ,then ok  </a:t>
            </a:r>
          </a:p>
          <a:p>
            <a:r>
              <a:rPr lang="en-US" dirty="0">
                <a:latin typeface="Arial" panose="020B0604020202020204" pitchFamily="34" charset="0"/>
                <a:cs typeface="Arial" panose="020B0604020202020204" pitchFamily="34" charset="0"/>
              </a:rPr>
              <a:t>2- The request will run ,then post the journal </a:t>
            </a:r>
          </a:p>
          <a:p>
            <a:r>
              <a:rPr lang="en-US" dirty="0">
                <a:latin typeface="Arial" panose="020B0604020202020204" pitchFamily="34" charset="0"/>
                <a:cs typeface="Arial" panose="020B0604020202020204" pitchFamily="34" charset="0"/>
              </a:rPr>
              <a:t>We notice that :</a:t>
            </a:r>
          </a:p>
          <a:p>
            <a:r>
              <a:rPr lang="en-US" dirty="0">
                <a:latin typeface="Arial" panose="020B0604020202020204" pitchFamily="34" charset="0"/>
                <a:cs typeface="Arial" panose="020B0604020202020204" pitchFamily="34" charset="0"/>
              </a:rPr>
              <a:t>The source will change to </a:t>
            </a:r>
            <a:r>
              <a:rPr lang="en-US" dirty="0" err="1">
                <a:latin typeface="Arial" panose="020B0604020202020204" pitchFamily="34" charset="0"/>
                <a:cs typeface="Arial" panose="020B0604020202020204" pitchFamily="34" charset="0"/>
              </a:rPr>
              <a:t>AutoCopy</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3156" y="1775298"/>
            <a:ext cx="6304478" cy="3960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30" y="6129210"/>
            <a:ext cx="12085319" cy="370113"/>
          </a:xfrm>
          <a:prstGeom prst="rect">
            <a:avLst/>
          </a:prstGeom>
        </p:spPr>
      </p:pic>
      <p:sp>
        <p:nvSpPr>
          <p:cNvPr id="9" name="Rectangle 8"/>
          <p:cNvSpPr/>
          <p:nvPr/>
        </p:nvSpPr>
        <p:spPr>
          <a:xfrm>
            <a:off x="657922" y="3755298"/>
            <a:ext cx="2509024" cy="3929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80224" y="4148255"/>
            <a:ext cx="1749526" cy="322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90246" y="5005859"/>
            <a:ext cx="1339504" cy="340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713156" y="2787806"/>
            <a:ext cx="6029078" cy="168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449659" y="6129210"/>
            <a:ext cx="980092" cy="370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67629" y="6129210"/>
            <a:ext cx="822617" cy="370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57847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203F1-BABB-5B40-144C-9D832D1CC082}"/>
              </a:ext>
            </a:extLst>
          </p:cNvPr>
          <p:cNvSpPr>
            <a:spLocks noGrp="1"/>
          </p:cNvSpPr>
          <p:nvPr>
            <p:ph type="title"/>
          </p:nvPr>
        </p:nvSpPr>
        <p:spPr>
          <a:xfrm>
            <a:off x="5151864" y="493596"/>
            <a:ext cx="2118732" cy="847592"/>
          </a:xfrm>
        </p:spPr>
        <p:txBody>
          <a:bodyPr>
            <a:normAutofit/>
          </a:bodyPr>
          <a:lstStyle/>
          <a:p>
            <a:r>
              <a:rPr lang="en-US" b="1" dirty="0">
                <a:latin typeface="Arial" panose="020B0604020202020204" pitchFamily="34" charset="0"/>
                <a:cs typeface="Arial" panose="020B0604020202020204" pitchFamily="34" charset="0"/>
              </a:rPr>
              <a:t>Recurring</a:t>
            </a:r>
          </a:p>
        </p:txBody>
      </p:sp>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119029" y="2040673"/>
            <a:ext cx="3203878" cy="3338726"/>
          </a:xfrm>
        </p:spPr>
        <p:txBody>
          <a:bodyPr>
            <a:noAutofit/>
          </a:bodyPr>
          <a:lstStyle/>
          <a:p>
            <a:pPr marL="283464" indent="-283464">
              <a:buSzPts val="1700"/>
              <a:buFont typeface="Arial" panose="020B0604020202020204" pitchFamily="34" charset="0"/>
              <a:buChar char="•"/>
            </a:pPr>
            <a:r>
              <a:rPr lang="en-US" sz="1800" b="1" dirty="0">
                <a:solidFill>
                  <a:srgbClr val="000000"/>
                </a:solidFill>
                <a:latin typeface="Arial" panose="020B0604020202020204" pitchFamily="34" charset="0"/>
                <a:cs typeface="Arial" panose="020B0604020202020204" pitchFamily="34" charset="0"/>
              </a:rPr>
              <a:t>To access Recurring within the General Ledger (GL) module:</a:t>
            </a:r>
          </a:p>
          <a:p>
            <a:pPr marL="283464" indent="-283464">
              <a:buSzPts val="1700"/>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Journals &gt; Define &gt; Recurring</a:t>
            </a:r>
          </a:p>
          <a:p>
            <a:pPr>
              <a:buSzPts val="1700"/>
            </a:pPr>
            <a:r>
              <a:rPr lang="en-US" sz="1800" b="1" dirty="0">
                <a:solidFill>
                  <a:srgbClr val="000000"/>
                </a:solidFill>
                <a:latin typeface="Arial" panose="020B0604020202020204" pitchFamily="34" charset="0"/>
                <a:cs typeface="Arial" panose="020B0604020202020204" pitchFamily="34" charset="0"/>
              </a:rPr>
              <a:t>Steps to be followed:</a:t>
            </a:r>
          </a:p>
          <a:p>
            <a:pPr>
              <a:buSzPts val="1700"/>
            </a:pPr>
            <a:r>
              <a:rPr lang="en-US" sz="1800" dirty="0">
                <a:solidFill>
                  <a:srgbClr val="000000"/>
                </a:solidFill>
                <a:latin typeface="Arial" panose="020B0604020202020204" pitchFamily="34" charset="0"/>
                <a:cs typeface="Arial" panose="020B0604020202020204" pitchFamily="34" charset="0"/>
              </a:rPr>
              <a:t>1- Enter the batch name , journal , ledger , category and currency </a:t>
            </a:r>
          </a:p>
          <a:p>
            <a:pPr>
              <a:buSzPts val="1700"/>
            </a:pPr>
            <a:r>
              <a:rPr lang="en-US" sz="1800" dirty="0">
                <a:solidFill>
                  <a:srgbClr val="000000"/>
                </a:solidFill>
                <a:latin typeface="Arial" panose="020B0604020202020204" pitchFamily="34" charset="0"/>
                <a:cs typeface="Arial" panose="020B0604020202020204" pitchFamily="34" charset="0"/>
              </a:rPr>
              <a:t>2- Enter to lines  </a:t>
            </a:r>
          </a:p>
          <a:p>
            <a:pPr>
              <a:buSzPts val="1700"/>
            </a:pPr>
            <a:endParaRPr lang="en-US" sz="1800" dirty="0">
              <a:solidFill>
                <a:srgbClr val="000000"/>
              </a:solidFill>
              <a:latin typeface="Arial" panose="020B0604020202020204" pitchFamily="34" charset="0"/>
              <a:cs typeface="Arial" panose="020B0604020202020204" pitchFamily="34" charset="0"/>
            </a:endParaRPr>
          </a:p>
          <a:p>
            <a:pPr marL="283464" indent="-283464">
              <a:buSzPts val="1700"/>
              <a:buFont typeface="Arial" panose="020B0604020202020204" pitchFamily="34" charset="0"/>
              <a:buChar char="•"/>
            </a:pPr>
            <a:endParaRPr lang="en-GB"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81691" y="1747911"/>
            <a:ext cx="3219157" cy="4638907"/>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1925" y="2163336"/>
            <a:ext cx="5702303" cy="3588887"/>
          </a:xfrm>
          <a:prstGeom prst="rect">
            <a:avLst/>
          </a:prstGeom>
        </p:spPr>
      </p:pic>
      <p:sp>
        <p:nvSpPr>
          <p:cNvPr id="7" name="Rectangle 6"/>
          <p:cNvSpPr/>
          <p:nvPr/>
        </p:nvSpPr>
        <p:spPr>
          <a:xfrm>
            <a:off x="3817071" y="2730327"/>
            <a:ext cx="709862"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932251" y="3677743"/>
            <a:ext cx="479503" cy="160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038188" y="4041116"/>
            <a:ext cx="747133"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7805854" y="2685722"/>
            <a:ext cx="390292"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649012" y="3957779"/>
            <a:ext cx="490653" cy="907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559116" y="4951141"/>
            <a:ext cx="1416831" cy="256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9246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25749" y="1205697"/>
            <a:ext cx="6754192" cy="1738225"/>
          </a:xfrm>
        </p:spPr>
        <p:txBody>
          <a:bodyPr>
            <a:normAutofit/>
          </a:bodyPr>
          <a:lstStyle/>
          <a:p>
            <a:r>
              <a:rPr lang="en-US" sz="1800" dirty="0">
                <a:latin typeface="Arial" panose="020B0604020202020204" pitchFamily="34" charset="0"/>
                <a:cs typeface="Arial" panose="020B0604020202020204" pitchFamily="34" charset="0"/>
              </a:rPr>
              <a:t>3- Enter the line 1 , select the account</a:t>
            </a:r>
          </a:p>
          <a:p>
            <a:r>
              <a:rPr lang="en-US" sz="1800" dirty="0">
                <a:latin typeface="Arial" panose="020B0604020202020204" pitchFamily="34" charset="0"/>
                <a:cs typeface="Arial" panose="020B0604020202020204" pitchFamily="34" charset="0"/>
              </a:rPr>
              <a:t>4- Enter the amount of line 1 </a:t>
            </a:r>
          </a:p>
          <a:p>
            <a:r>
              <a:rPr lang="en-US" sz="1800" dirty="0">
                <a:latin typeface="Arial" panose="020B0604020202020204" pitchFamily="34" charset="0"/>
                <a:cs typeface="Arial" panose="020B0604020202020204" pitchFamily="34" charset="0"/>
              </a:rPr>
              <a:t>5- Enter the line 2 , select the account </a:t>
            </a:r>
          </a:p>
          <a:p>
            <a:r>
              <a:rPr lang="en-US" sz="1800" dirty="0">
                <a:latin typeface="Arial" panose="020B0604020202020204" pitchFamily="34" charset="0"/>
                <a:cs typeface="Arial" panose="020B0604020202020204" pitchFamily="34" charset="0"/>
              </a:rPr>
              <a:t>6- Enter the amount of line 2 but, put it in a negative sign </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2810107"/>
            <a:ext cx="6127411" cy="374538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4073" y="2810107"/>
            <a:ext cx="5997927" cy="3662485"/>
          </a:xfrm>
          <a:prstGeom prst="rect">
            <a:avLst/>
          </a:prstGeom>
        </p:spPr>
      </p:pic>
      <p:sp>
        <p:nvSpPr>
          <p:cNvPr id="7" name="Rectangle 6"/>
          <p:cNvSpPr/>
          <p:nvPr/>
        </p:nvSpPr>
        <p:spPr>
          <a:xfrm>
            <a:off x="446049" y="3055434"/>
            <a:ext cx="724829" cy="23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728439" y="3016405"/>
            <a:ext cx="2085278" cy="284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534615" y="3016405"/>
            <a:ext cx="657922" cy="195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7861610" y="3055434"/>
            <a:ext cx="1806497" cy="23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50534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66662" y="1673244"/>
            <a:ext cx="3932237" cy="521271"/>
          </a:xfrm>
        </p:spPr>
        <p:txBody>
          <a:bodyPr/>
          <a:lstStyle/>
          <a:p>
            <a:r>
              <a:rPr lang="en-US" sz="2000" dirty="0">
                <a:latin typeface="Arial" panose="020B0604020202020204" pitchFamily="34" charset="0"/>
                <a:cs typeface="Arial" panose="020B0604020202020204" pitchFamily="34" charset="0"/>
              </a:rPr>
              <a:t>7- Enter Generate, Then submit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2349258"/>
            <a:ext cx="8217320" cy="410866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96973" y="1867543"/>
            <a:ext cx="5338188" cy="3618411"/>
          </a:xfrm>
          <a:prstGeom prst="rect">
            <a:avLst/>
          </a:prstGeom>
        </p:spPr>
      </p:pic>
      <p:sp>
        <p:nvSpPr>
          <p:cNvPr id="7" name="Rectangle 6"/>
          <p:cNvSpPr/>
          <p:nvPr/>
        </p:nvSpPr>
        <p:spPr>
          <a:xfrm>
            <a:off x="3713356" y="5910145"/>
            <a:ext cx="1427356" cy="301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155473" y="6088566"/>
            <a:ext cx="624468"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281746" y="5051502"/>
            <a:ext cx="1349298" cy="278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2333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66662" y="1439101"/>
            <a:ext cx="3932237" cy="395341"/>
          </a:xfrm>
        </p:spPr>
        <p:txBody>
          <a:bodyPr>
            <a:normAutofit/>
          </a:bodyPr>
          <a:lstStyle/>
          <a:p>
            <a:r>
              <a:rPr lang="en-US" sz="1800" dirty="0">
                <a:latin typeface="Arial" panose="020B0604020202020204" pitchFamily="34" charset="0"/>
                <a:cs typeface="Arial" panose="020B0604020202020204" pitchFamily="34" charset="0"/>
              </a:rPr>
              <a:t>8- The request will run</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955380"/>
            <a:ext cx="6029364" cy="376081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9364" y="1955380"/>
            <a:ext cx="6096561" cy="3760816"/>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5958072"/>
            <a:ext cx="12125925" cy="333464"/>
          </a:xfrm>
          <a:prstGeom prst="rect">
            <a:avLst/>
          </a:prstGeom>
        </p:spPr>
      </p:pic>
      <p:sp>
        <p:nvSpPr>
          <p:cNvPr id="9" name="Rectangle 8"/>
          <p:cNvSpPr/>
          <p:nvPr/>
        </p:nvSpPr>
        <p:spPr>
          <a:xfrm>
            <a:off x="66662" y="2857499"/>
            <a:ext cx="5796928" cy="200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029364" y="2891790"/>
            <a:ext cx="5834976" cy="166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17170" y="5958072"/>
            <a:ext cx="2560320" cy="333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295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7FB91-8D3E-E38D-514E-495DEEBBF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0300D-C190-791E-05F4-5EE90421E4FC}"/>
              </a:ext>
            </a:extLst>
          </p:cNvPr>
          <p:cNvSpPr>
            <a:spLocks noGrp="1"/>
          </p:cNvSpPr>
          <p:nvPr>
            <p:ph type="title"/>
          </p:nvPr>
        </p:nvSpPr>
        <p:spPr>
          <a:xfrm>
            <a:off x="4113134" y="742322"/>
            <a:ext cx="3932237" cy="514978"/>
          </a:xfrm>
        </p:spPr>
        <p:txBody>
          <a:bodyPr>
            <a:normAutofit/>
          </a:bodyPr>
          <a:lstStyle/>
          <a:p>
            <a:pPr algn="ctr"/>
            <a:r>
              <a:rPr lang="en-US" sz="2400" b="1" dirty="0">
                <a:latin typeface="Arial" panose="020B0604020202020204" pitchFamily="34" charset="0"/>
                <a:cs typeface="Arial" panose="020B0604020202020204" pitchFamily="34" charset="0"/>
              </a:rPr>
              <a:t>Payment Term</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29301DF6-9B1E-D4D9-DD2D-991B2348A7D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A1B1304-E21D-C8EE-8D5A-8D2CBC13884C}"/>
              </a:ext>
            </a:extLst>
          </p:cNvPr>
          <p:cNvSpPr>
            <a:spLocks noGrp="1"/>
          </p:cNvSpPr>
          <p:nvPr>
            <p:ph type="body" sz="half" idx="2"/>
          </p:nvPr>
        </p:nvSpPr>
        <p:spPr>
          <a:xfrm>
            <a:off x="184220" y="1361552"/>
            <a:ext cx="6665405" cy="5144756"/>
          </a:xfrm>
        </p:spPr>
        <p:txBody>
          <a:bodyPr>
            <a:normAutofit fontScale="85000" lnSpcReduction="10000"/>
          </a:bodyPr>
          <a:lstStyle/>
          <a:p>
            <a:r>
              <a:rPr lang="en-US" b="1" dirty="0">
                <a:latin typeface="Arial" panose="020B0604020202020204" pitchFamily="34" charset="0"/>
                <a:cs typeface="Arial" panose="020B0604020202020204" pitchFamily="34" charset="0"/>
              </a:rPr>
              <a:t>Base Amount : </a:t>
            </a:r>
            <a:r>
              <a:rPr lang="en-US" dirty="0">
                <a:latin typeface="Arial" panose="020B0604020202020204" pitchFamily="34" charset="0"/>
                <a:cs typeface="Arial" panose="020B0604020202020204" pitchFamily="34" charset="0"/>
              </a:rPr>
              <a:t>The principal amount on which payment terms are calculated. </a:t>
            </a:r>
          </a:p>
          <a:p>
            <a:r>
              <a:rPr lang="en-US" b="1" dirty="0">
                <a:latin typeface="Arial" panose="020B0604020202020204" pitchFamily="34" charset="0"/>
                <a:cs typeface="Arial" panose="020B0604020202020204" pitchFamily="34" charset="0"/>
              </a:rPr>
              <a:t>Discount Base: </a:t>
            </a:r>
            <a:r>
              <a:rPr lang="en-US" dirty="0">
                <a:latin typeface="Arial" panose="020B0604020202020204" pitchFamily="34" charset="0"/>
                <a:cs typeface="Arial" panose="020B0604020202020204" pitchFamily="34" charset="0"/>
              </a:rPr>
              <a:t>whether the discount is calculated on the entire invoice amount or only part of 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Invoice Amount (including tax and freight)This helps determine the accurate amount eligible for an early payment discount.</a:t>
            </a:r>
          </a:p>
          <a:p>
            <a:r>
              <a:rPr lang="en-US" b="1" dirty="0">
                <a:latin typeface="Arial" panose="020B0604020202020204" pitchFamily="34" charset="0"/>
                <a:cs typeface="Arial" panose="020B0604020202020204" pitchFamily="34" charset="0"/>
              </a:rPr>
              <a:t>Effective Dates: </a:t>
            </a:r>
            <a:r>
              <a:rPr lang="en-US" dirty="0">
                <a:latin typeface="Arial" panose="020B0604020202020204" pitchFamily="34" charset="0"/>
                <a:cs typeface="Arial" panose="020B0604020202020204" pitchFamily="34" charset="0"/>
              </a:rPr>
              <a:t>Specifies the date range during which the payment term is valid.</a:t>
            </a:r>
          </a:p>
          <a:p>
            <a:r>
              <a:rPr lang="en-US" b="1" dirty="0">
                <a:latin typeface="Arial" panose="020B0604020202020204" pitchFamily="34" charset="0"/>
                <a:cs typeface="Arial" panose="020B0604020202020204" pitchFamily="34" charset="0"/>
              </a:rPr>
              <a:t>Print Lead Days: </a:t>
            </a:r>
            <a:r>
              <a:rPr lang="en-US" dirty="0">
                <a:latin typeface="Arial" panose="020B0604020202020204" pitchFamily="34" charset="0"/>
                <a:cs typeface="Arial" panose="020B0604020202020204" pitchFamily="34" charset="0"/>
              </a:rPr>
              <a:t>Defines the number of days before the payment due date when a reminder or dunning letter is generated</a:t>
            </a:r>
          </a:p>
          <a:p>
            <a:r>
              <a:rPr lang="en-US" b="1" dirty="0">
                <a:latin typeface="Arial" panose="020B0604020202020204" pitchFamily="34" charset="0"/>
                <a:cs typeface="Arial" panose="020B0604020202020204" pitchFamily="34" charset="0"/>
              </a:rPr>
              <a:t>Installment Options : </a:t>
            </a:r>
            <a:r>
              <a:rPr lang="en-US" dirty="0">
                <a:latin typeface="Arial" panose="020B0604020202020204" pitchFamily="34" charset="0"/>
                <a:cs typeface="Arial" panose="020B0604020202020204" pitchFamily="34" charset="0"/>
              </a:rPr>
              <a:t>Used when an invoice needs to be divided into multiple payments across different due dates.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Tax and Freight in First Installment : </a:t>
            </a:r>
            <a:r>
              <a:rPr lang="en-US" dirty="0">
                <a:latin typeface="Arial" panose="020B0604020202020204" pitchFamily="34" charset="0"/>
                <a:cs typeface="Arial" panose="020B0604020202020204" pitchFamily="34" charset="0"/>
              </a:rPr>
              <a:t>Determines whether the total tax and freight amounts are applied entirely in the first installment.</a:t>
            </a:r>
          </a:p>
          <a:p>
            <a:r>
              <a:rPr lang="en-US" b="1" dirty="0">
                <a:latin typeface="Arial" panose="020B0604020202020204" pitchFamily="34" charset="0"/>
                <a:cs typeface="Arial" panose="020B0604020202020204" pitchFamily="34" charset="0"/>
              </a:rPr>
              <a:t>First Sequence (Seq)</a:t>
            </a:r>
          </a:p>
          <a:p>
            <a:r>
              <a:rPr lang="en-US" dirty="0">
                <a:latin typeface="Arial" panose="020B0604020202020204" pitchFamily="34" charset="0"/>
                <a:cs typeface="Arial" panose="020B0604020202020204" pitchFamily="34" charset="0"/>
              </a:rPr>
              <a:t>Relative Amount: The first installment covers 50% of the total invoice amount. </a:t>
            </a:r>
          </a:p>
          <a:p>
            <a:r>
              <a:rPr lang="en-US" dirty="0">
                <a:latin typeface="Arial" panose="020B0604020202020204" pitchFamily="34" charset="0"/>
                <a:cs typeface="Arial" panose="020B0604020202020204" pitchFamily="34" charset="0"/>
              </a:rPr>
              <a:t>This installment is due 30 days from the invoice date.</a:t>
            </a:r>
          </a:p>
          <a:p>
            <a:r>
              <a:rPr lang="en-US" b="1" dirty="0">
                <a:latin typeface="Arial" panose="020B0604020202020204" pitchFamily="34" charset="0"/>
                <a:cs typeface="Arial" panose="020B0604020202020204" pitchFamily="34" charset="0"/>
              </a:rPr>
              <a:t>Second Sequence (Seq)</a:t>
            </a:r>
          </a:p>
          <a:p>
            <a:r>
              <a:rPr lang="en-US" dirty="0">
                <a:latin typeface="Arial" panose="020B0604020202020204" pitchFamily="34" charset="0"/>
                <a:cs typeface="Arial" panose="020B0604020202020204" pitchFamily="34" charset="0"/>
              </a:rPr>
              <a:t>Relative Amount: The second installment covers the remaining 50% of the total invoice amount.</a:t>
            </a:r>
          </a:p>
          <a:p>
            <a:r>
              <a:rPr lang="en-US" dirty="0">
                <a:latin typeface="Arial" panose="020B0604020202020204" pitchFamily="34" charset="0"/>
                <a:cs typeface="Arial" panose="020B0604020202020204" pitchFamily="34" charset="0"/>
              </a:rPr>
              <a:t>This installment is due 60 days from the invoice date</a:t>
            </a:r>
            <a:r>
              <a:rPr lang="en-US" dirty="0"/>
              <a:t>.</a:t>
            </a:r>
          </a:p>
        </p:txBody>
      </p:sp>
      <p:sp>
        <p:nvSpPr>
          <p:cNvPr id="5" name="Rectangle 4">
            <a:extLst>
              <a:ext uri="{FF2B5EF4-FFF2-40B4-BE49-F238E27FC236}">
                <a16:creationId xmlns:a16="http://schemas.microsoft.com/office/drawing/2014/main" id="{A35DB62F-EA69-C766-CC92-009523C23F9E}"/>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4CF3FA-CFCD-49F9-77B6-B19C8013B05A}"/>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04537A0-F076-5322-DA3F-3EBFCD7F51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C54DE6A9-2BDE-A752-817A-D611F430B8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3846" y="1304792"/>
            <a:ext cx="4973934" cy="5387410"/>
          </a:xfrm>
          <a:prstGeom prst="rect">
            <a:avLst/>
          </a:prstGeom>
        </p:spPr>
      </p:pic>
      <p:sp>
        <p:nvSpPr>
          <p:cNvPr id="7" name="Rectangle 6"/>
          <p:cNvSpPr/>
          <p:nvPr/>
        </p:nvSpPr>
        <p:spPr>
          <a:xfrm>
            <a:off x="7829550" y="1752600"/>
            <a:ext cx="304800" cy="180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505700" y="3209926"/>
            <a:ext cx="62865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7419974" y="3409818"/>
            <a:ext cx="714375" cy="209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419974" y="3666992"/>
            <a:ext cx="714376" cy="171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239000" y="4143375"/>
            <a:ext cx="895349"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419974" y="3924166"/>
            <a:ext cx="714375" cy="219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23689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13" name="Text Placeholder 12">
            <a:extLst>
              <a:ext uri="{FF2B5EF4-FFF2-40B4-BE49-F238E27FC236}">
                <a16:creationId xmlns:a16="http://schemas.microsoft.com/office/drawing/2014/main" id="{EB4A943E-5059-A4F2-54DD-1352EE4E3138}"/>
              </a:ext>
            </a:extLst>
          </p:cNvPr>
          <p:cNvSpPr>
            <a:spLocks noGrp="1"/>
          </p:cNvSpPr>
          <p:nvPr>
            <p:ph type="body" sz="half" idx="2"/>
          </p:nvPr>
        </p:nvSpPr>
        <p:spPr>
          <a:xfrm>
            <a:off x="66662" y="1630178"/>
            <a:ext cx="3932237" cy="409759"/>
          </a:xfrm>
        </p:spPr>
        <p:txBody>
          <a:bodyPr>
            <a:normAutofit/>
          </a:bodyPr>
          <a:lstStyle/>
          <a:p>
            <a:r>
              <a:rPr lang="en-US" sz="1800" dirty="0">
                <a:latin typeface="Arial" panose="020B0604020202020204" pitchFamily="34" charset="0"/>
                <a:cs typeface="Arial" panose="020B0604020202020204" pitchFamily="34" charset="0"/>
              </a:rPr>
              <a:t>9- Post the journal</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536902"/>
            <a:ext cx="6345268" cy="3763537"/>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2615565"/>
            <a:ext cx="6063158" cy="3600000"/>
          </a:xfrm>
          <a:prstGeom prst="rect">
            <a:avLst/>
          </a:prstGeom>
        </p:spPr>
      </p:pic>
      <p:sp>
        <p:nvSpPr>
          <p:cNvPr id="7" name="Rectangle 6"/>
          <p:cNvSpPr/>
          <p:nvPr/>
        </p:nvSpPr>
        <p:spPr>
          <a:xfrm>
            <a:off x="189571" y="5876693"/>
            <a:ext cx="791736"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244683" y="5787483"/>
            <a:ext cx="869795" cy="289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4758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t="6000"/>
          </a:stretch>
        </a:blipFill>
        <a:effectLst/>
      </p:bgPr>
    </p:bg>
    <p:spTree>
      <p:nvGrpSpPr>
        <p:cNvPr id="1" name="">
          <a:extLst>
            <a:ext uri="{FF2B5EF4-FFF2-40B4-BE49-F238E27FC236}">
              <a16:creationId xmlns:a16="http://schemas.microsoft.com/office/drawing/2014/main" id="{A3A6CD45-F123-3E40-1E0B-DC00131B7DE1}"/>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017B772-4E72-226C-247E-CC5E7AB2EBE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2FD0B46-CFD7-2A19-D1D6-9BE0D3A6EA4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BB8887-900D-D2D7-C1A2-64D09C2444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D224758-B848-8168-9A57-FED4E4A4A0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Tree>
    <p:extLst>
      <p:ext uri="{BB962C8B-B14F-4D97-AF65-F5344CB8AC3E}">
        <p14:creationId xmlns:p14="http://schemas.microsoft.com/office/powerpoint/2010/main" val="4106327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96F3-A8DB-AADD-2ED8-EB63757AD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9C05C-ADCE-3503-E7DA-3D3DDD9AF042}"/>
              </a:ext>
            </a:extLst>
          </p:cNvPr>
          <p:cNvSpPr>
            <a:spLocks noGrp="1"/>
          </p:cNvSpPr>
          <p:nvPr>
            <p:ph type="title"/>
          </p:nvPr>
        </p:nvSpPr>
        <p:spPr>
          <a:xfrm>
            <a:off x="4050236" y="756644"/>
            <a:ext cx="3932237" cy="464736"/>
          </a:xfrm>
        </p:spPr>
        <p:txBody>
          <a:bodyPr>
            <a:normAutofit/>
          </a:bodyPr>
          <a:lstStyle/>
          <a:p>
            <a:pPr algn="ctr"/>
            <a:r>
              <a:rPr lang="en-US" sz="2400" b="1" dirty="0">
                <a:latin typeface="Arial" panose="020B0604020202020204" pitchFamily="34" charset="0"/>
                <a:cs typeface="Arial" panose="020B0604020202020204" pitchFamily="34" charset="0"/>
              </a:rPr>
              <a:t>Memo Line</a:t>
            </a:r>
          </a:p>
        </p:txBody>
      </p:sp>
      <p:pic>
        <p:nvPicPr>
          <p:cNvPr id="10" name="Content Placeholder 9" descr="A logo of a globe with a graduation cap&#10;&#10;AI-generated content may be incorrect.">
            <a:extLst>
              <a:ext uri="{FF2B5EF4-FFF2-40B4-BE49-F238E27FC236}">
                <a16:creationId xmlns:a16="http://schemas.microsoft.com/office/drawing/2014/main" id="{CB2D3639-92DB-6F0F-F251-2BE32684152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CC3C7382-8008-E467-1460-BF602953E763}"/>
              </a:ext>
            </a:extLst>
          </p:cNvPr>
          <p:cNvSpPr>
            <a:spLocks noGrp="1"/>
          </p:cNvSpPr>
          <p:nvPr>
            <p:ph type="body" sz="half" idx="2"/>
          </p:nvPr>
        </p:nvSpPr>
        <p:spPr>
          <a:xfrm>
            <a:off x="281354" y="1304792"/>
            <a:ext cx="6166338" cy="5317072"/>
          </a:xfrm>
        </p:spPr>
        <p:txBody>
          <a:bodyPr>
            <a:normAutofit/>
          </a:bodyPr>
          <a:lstStyle/>
          <a:p>
            <a:r>
              <a:rPr lang="en-US" b="1" dirty="0">
                <a:latin typeface="Arial" panose="020B0604020202020204" pitchFamily="34" charset="0"/>
                <a:cs typeface="Arial" panose="020B0604020202020204" pitchFamily="34" charset="0"/>
              </a:rPr>
              <a:t>Memo Lines: </a:t>
            </a:r>
            <a:r>
              <a:rPr lang="en-US" dirty="0">
                <a:latin typeface="Arial" panose="020B0604020202020204" pitchFamily="34" charset="0"/>
                <a:cs typeface="Arial" panose="020B0604020202020204" pitchFamily="34" charset="0"/>
              </a:rPr>
              <a:t>are used to provide additional descriptive information about a transaction. They are essentially free-text fields that allow users to enter notes or comments related to an invoice, debit memo, credit memo, or other types of transactions.</a:t>
            </a:r>
          </a:p>
          <a:p>
            <a:r>
              <a:rPr lang="en-US" b="1" dirty="0">
                <a:latin typeface="Arial" panose="020B0604020202020204" pitchFamily="34" charset="0"/>
                <a:cs typeface="Arial" panose="020B0604020202020204" pitchFamily="34" charset="0"/>
              </a:rPr>
              <a:t>Purpose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Memo Lines are used to add context or details to a transaction that may not be captured in other fields.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They can describe the nature of the transaction, provide internal notes, or include any other relevant information.</a:t>
            </a:r>
          </a:p>
          <a:p>
            <a:r>
              <a:rPr lang="en-US" b="1" dirty="0">
                <a:latin typeface="Arial" panose="020B0604020202020204" pitchFamily="34" charset="0"/>
                <a:cs typeface="Arial" panose="020B0604020202020204" pitchFamily="34" charset="0"/>
              </a:rPr>
              <a:t>Usage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Memo Lines can be entered manually by users when creating transactions.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They can also be populated automatically using predefined templates or rules.</a:t>
            </a:r>
          </a:p>
          <a:p>
            <a:r>
              <a:rPr lang="en-US" b="1" dirty="0">
                <a:latin typeface="Arial" panose="020B0604020202020204" pitchFamily="34" charset="0"/>
                <a:cs typeface="Arial" panose="020B0604020202020204" pitchFamily="34" charset="0"/>
              </a:rPr>
              <a:t>To access memo line within the Accounts Receivable(AR) module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&gt; Transactions &gt; Items &gt; Memo Line</a:t>
            </a:r>
          </a:p>
          <a:p>
            <a:endParaRPr lang="en-US" dirty="0"/>
          </a:p>
        </p:txBody>
      </p:sp>
      <p:sp>
        <p:nvSpPr>
          <p:cNvPr id="5" name="Rectangle 4">
            <a:extLst>
              <a:ext uri="{FF2B5EF4-FFF2-40B4-BE49-F238E27FC236}">
                <a16:creationId xmlns:a16="http://schemas.microsoft.com/office/drawing/2014/main" id="{D56E2FF0-9344-A5ED-5B5F-9F0A3D9D9AB1}"/>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FFE185-2324-BF41-4930-933BA782DE6C}"/>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A3CE498-4D10-2527-9AC7-F6E15A5281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0FB6C43A-8E66-3562-98D6-896CBDA618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2105" y="1256044"/>
            <a:ext cx="5295482" cy="5365820"/>
          </a:xfrm>
          <a:prstGeom prst="rect">
            <a:avLst/>
          </a:prstGeom>
        </p:spPr>
      </p:pic>
      <p:sp>
        <p:nvSpPr>
          <p:cNvPr id="3" name="Rectangle 2"/>
          <p:cNvSpPr/>
          <p:nvPr/>
        </p:nvSpPr>
        <p:spPr>
          <a:xfrm>
            <a:off x="7419974" y="3733800"/>
            <a:ext cx="466725" cy="180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15225" y="3971925"/>
            <a:ext cx="962025" cy="180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686675" y="5067300"/>
            <a:ext cx="895350"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8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CDA49-EC89-0D46-6DE2-4F582C8D7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A944A-4C8E-D624-39CE-E3C72561372C}"/>
              </a:ext>
            </a:extLst>
          </p:cNvPr>
          <p:cNvSpPr>
            <a:spLocks noGrp="1"/>
          </p:cNvSpPr>
          <p:nvPr>
            <p:ph type="title"/>
          </p:nvPr>
        </p:nvSpPr>
        <p:spPr>
          <a:xfrm>
            <a:off x="3841828" y="695586"/>
            <a:ext cx="3932237" cy="530051"/>
          </a:xfrm>
        </p:spPr>
        <p:txBody>
          <a:bodyPr>
            <a:normAutofit/>
          </a:bodyPr>
          <a:lstStyle/>
          <a:p>
            <a:pPr algn="ctr"/>
            <a:r>
              <a:rPr lang="en-US" sz="2400" b="1" dirty="0">
                <a:latin typeface="Arial" panose="020B0604020202020204" pitchFamily="34" charset="0"/>
                <a:cs typeface="Arial" panose="020B0604020202020204" pitchFamily="34" charset="0"/>
              </a:rPr>
              <a:t>Memo Line</a:t>
            </a:r>
          </a:p>
        </p:txBody>
      </p:sp>
      <p:pic>
        <p:nvPicPr>
          <p:cNvPr id="10" name="Content Placeholder 9" descr="A logo of a globe with a graduation cap&#10;&#10;AI-generated content may be incorrect.">
            <a:extLst>
              <a:ext uri="{FF2B5EF4-FFF2-40B4-BE49-F238E27FC236}">
                <a16:creationId xmlns:a16="http://schemas.microsoft.com/office/drawing/2014/main" id="{013EFB8D-4957-9503-DE2D-F5B6D19D026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2E3FB1D4-D300-7E99-50AE-C6276C881371}"/>
              </a:ext>
            </a:extLst>
          </p:cNvPr>
          <p:cNvSpPr>
            <a:spLocks noGrp="1"/>
          </p:cNvSpPr>
          <p:nvPr>
            <p:ph type="body" sz="half" idx="2"/>
          </p:nvPr>
        </p:nvSpPr>
        <p:spPr>
          <a:xfrm>
            <a:off x="130629" y="1371600"/>
            <a:ext cx="5627077" cy="5320602"/>
          </a:xfrm>
        </p:spPr>
        <p:txBody>
          <a:bodyPr>
            <a:noAutofit/>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By using memo lines consistently, you can improve your ability to track and analyze transactions. this is especially helpful when reviewing historical data or researching discrepancies.</a:t>
            </a:r>
          </a:p>
          <a:p>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For example, if we need to identify a product “ keyboard” to apply a revenue on when we add a memo line in the invoice, we follow the following step:</a:t>
            </a:r>
          </a:p>
          <a:p>
            <a:pPr marL="342900" indent="-342900">
              <a:buFont typeface="+mj-lt"/>
              <a:buAutoNum type="arabicPeriod"/>
            </a:pPr>
            <a:r>
              <a:rPr lang="en-US" sz="1800" dirty="0">
                <a:latin typeface="Arial" panose="020B0604020202020204" pitchFamily="34" charset="0"/>
                <a:cs typeface="Arial" panose="020B0604020202020204" pitchFamily="34" charset="0"/>
              </a:rPr>
              <a:t>Identify Name, and Description.</a:t>
            </a:r>
          </a:p>
          <a:p>
            <a:pPr marL="342900" indent="-342900">
              <a:buFont typeface="+mj-lt"/>
              <a:buAutoNum type="arabicPeriod"/>
            </a:pPr>
            <a:r>
              <a:rPr lang="en-US" sz="1800" dirty="0">
                <a:latin typeface="Arial" panose="020B0604020202020204" pitchFamily="34" charset="0"/>
                <a:cs typeface="Arial" panose="020B0604020202020204" pitchFamily="34" charset="0"/>
              </a:rPr>
              <a:t>From “Revenue Account”, we identify the account type and the product we need.</a:t>
            </a:r>
          </a:p>
          <a:p>
            <a:pPr marL="342900" indent="-342900">
              <a:buFont typeface="+mj-lt"/>
              <a:buAutoNum type="arabicPeriod"/>
            </a:pPr>
            <a:r>
              <a:rPr lang="en-US" sz="1800" dirty="0">
                <a:latin typeface="Arial" panose="020B0604020202020204" pitchFamily="34" charset="0"/>
                <a:cs typeface="Arial" panose="020B0604020202020204" pitchFamily="34" charset="0"/>
              </a:rPr>
              <a:t>Press Ok</a:t>
            </a:r>
          </a:p>
          <a:p>
            <a:pPr marL="342900" indent="-342900">
              <a:buFont typeface="+mj-lt"/>
              <a:buAutoNum type="arabicPeriod"/>
            </a:pPr>
            <a:r>
              <a:rPr lang="en-US" sz="1800" dirty="0">
                <a:latin typeface="Arial" panose="020B0604020202020204" pitchFamily="34" charset="0"/>
                <a:cs typeface="Arial" panose="020B0604020202020204" pitchFamily="34" charset="0"/>
              </a:rPr>
              <a:t>Identify the Active date.</a:t>
            </a:r>
          </a:p>
          <a:p>
            <a:pPr marL="342900" indent="-342900">
              <a:buFont typeface="+mj-lt"/>
              <a:buAutoNum type="arabicPeriod"/>
            </a:pPr>
            <a:r>
              <a:rPr lang="en-US" sz="1800" dirty="0">
                <a:latin typeface="Arial" panose="020B0604020202020204" pitchFamily="34" charset="0"/>
                <a:cs typeface="Arial" panose="020B0604020202020204" pitchFamily="34" charset="0"/>
              </a:rPr>
              <a:t>Save </a:t>
            </a:r>
          </a:p>
        </p:txBody>
      </p:sp>
      <p:sp>
        <p:nvSpPr>
          <p:cNvPr id="5" name="Rectangle 4">
            <a:extLst>
              <a:ext uri="{FF2B5EF4-FFF2-40B4-BE49-F238E27FC236}">
                <a16:creationId xmlns:a16="http://schemas.microsoft.com/office/drawing/2014/main" id="{3622A0E6-53C7-0951-96C1-0B2DE581FFE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EE2D94-3B0E-5549-EB3C-947D8BCAC80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7D020FEB-3ED2-4D9B-538E-A03EA54FD6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13" name="Picture 12">
            <a:extLst>
              <a:ext uri="{FF2B5EF4-FFF2-40B4-BE49-F238E27FC236}">
                <a16:creationId xmlns:a16="http://schemas.microsoft.com/office/drawing/2014/main" id="{A5BB646A-B58E-4A76-DBE3-A74FEC4A773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176" t="7094"/>
          <a:stretch/>
        </p:blipFill>
        <p:spPr>
          <a:xfrm>
            <a:off x="6191250" y="1355033"/>
            <a:ext cx="5546197" cy="3572156"/>
          </a:xfrm>
          <a:prstGeom prst="rect">
            <a:avLst/>
          </a:prstGeom>
        </p:spPr>
      </p:pic>
      <p:pic>
        <p:nvPicPr>
          <p:cNvPr id="17" name="Picture 16">
            <a:extLst>
              <a:ext uri="{FF2B5EF4-FFF2-40B4-BE49-F238E27FC236}">
                <a16:creationId xmlns:a16="http://schemas.microsoft.com/office/drawing/2014/main" id="{4748900C-F49C-B212-AEF0-40382D9707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1250" y="5037344"/>
            <a:ext cx="5627077" cy="1680383"/>
          </a:xfrm>
          <a:prstGeom prst="rect">
            <a:avLst/>
          </a:prstGeom>
        </p:spPr>
      </p:pic>
      <p:sp>
        <p:nvSpPr>
          <p:cNvPr id="18" name="TextBox 17">
            <a:extLst>
              <a:ext uri="{FF2B5EF4-FFF2-40B4-BE49-F238E27FC236}">
                <a16:creationId xmlns:a16="http://schemas.microsoft.com/office/drawing/2014/main" id="{66BD0BD5-6EB7-E56B-034F-922209690DD0}"/>
              </a:ext>
            </a:extLst>
          </p:cNvPr>
          <p:cNvSpPr txBox="1"/>
          <p:nvPr/>
        </p:nvSpPr>
        <p:spPr>
          <a:xfrm>
            <a:off x="7600951" y="2524125"/>
            <a:ext cx="708606" cy="142875"/>
          </a:xfrm>
          <a:prstGeom prst="rect">
            <a:avLst/>
          </a:prstGeom>
          <a:noFill/>
          <a:ln w="19050">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DCF8708A-ACBB-6C1F-2EDB-866E02452EF8}"/>
              </a:ext>
            </a:extLst>
          </p:cNvPr>
          <p:cNvSpPr txBox="1"/>
          <p:nvPr/>
        </p:nvSpPr>
        <p:spPr>
          <a:xfrm>
            <a:off x="6372224" y="5990964"/>
            <a:ext cx="432382" cy="157163"/>
          </a:xfrm>
          <a:prstGeom prst="rect">
            <a:avLst/>
          </a:prstGeom>
          <a:noFill/>
          <a:ln w="19050">
            <a:solidFill>
              <a:srgbClr val="FF000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0C7F4B3F-B145-C20F-35ED-EE7D5686C63E}"/>
              </a:ext>
            </a:extLst>
          </p:cNvPr>
          <p:cNvSpPr txBox="1"/>
          <p:nvPr/>
        </p:nvSpPr>
        <p:spPr>
          <a:xfrm>
            <a:off x="6372224" y="5667859"/>
            <a:ext cx="432381" cy="157163"/>
          </a:xfrm>
          <a:prstGeom prst="rect">
            <a:avLst/>
          </a:prstGeom>
          <a:noFill/>
          <a:ln w="19050">
            <a:solidFill>
              <a:srgbClr val="FF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03C451AF-71C1-4505-14DC-39E8B56DE7EE}"/>
              </a:ext>
            </a:extLst>
          </p:cNvPr>
          <p:cNvSpPr txBox="1"/>
          <p:nvPr/>
        </p:nvSpPr>
        <p:spPr>
          <a:xfrm>
            <a:off x="7507580" y="4543425"/>
            <a:ext cx="708606" cy="142875"/>
          </a:xfrm>
          <a:prstGeom prst="rect">
            <a:avLst/>
          </a:prstGeom>
          <a:noFill/>
          <a:ln w="19050">
            <a:solidFill>
              <a:srgbClr val="FF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2A6A62A8-0D04-C63F-0367-D6CFA87A95BE}"/>
              </a:ext>
            </a:extLst>
          </p:cNvPr>
          <p:cNvSpPr txBox="1"/>
          <p:nvPr/>
        </p:nvSpPr>
        <p:spPr>
          <a:xfrm>
            <a:off x="7808276" y="6399552"/>
            <a:ext cx="708606" cy="142875"/>
          </a:xfrm>
          <a:prstGeom prst="rect">
            <a:avLst/>
          </a:prstGeom>
          <a:noFill/>
          <a:ln w="19050">
            <a:solidFill>
              <a:srgbClr val="FF0000"/>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11B1C614-D99C-009E-2283-142A4402E015}"/>
              </a:ext>
            </a:extLst>
          </p:cNvPr>
          <p:cNvSpPr txBox="1"/>
          <p:nvPr/>
        </p:nvSpPr>
        <p:spPr>
          <a:xfrm>
            <a:off x="7600951" y="2323291"/>
            <a:ext cx="708606" cy="142875"/>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26496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98BA-76A6-A936-990F-0AA32E162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A3DF9-8A87-B2FA-BA88-F8806961EFF7}"/>
              </a:ext>
            </a:extLst>
          </p:cNvPr>
          <p:cNvSpPr>
            <a:spLocks noGrp="1"/>
          </p:cNvSpPr>
          <p:nvPr>
            <p:ph type="title"/>
          </p:nvPr>
        </p:nvSpPr>
        <p:spPr>
          <a:xfrm>
            <a:off x="4094703" y="804755"/>
            <a:ext cx="3932237" cy="500037"/>
          </a:xfrm>
        </p:spPr>
        <p:txBody>
          <a:bodyPr>
            <a:normAutofit/>
          </a:bodyPr>
          <a:lstStyle/>
          <a:p>
            <a:pPr algn="ctr"/>
            <a:r>
              <a:rPr lang="en-US" sz="2400" b="1" dirty="0">
                <a:latin typeface="Arial" panose="020B0604020202020204" pitchFamily="34" charset="0"/>
                <a:cs typeface="Arial" panose="020B0604020202020204" pitchFamily="34" charset="0"/>
              </a:rPr>
              <a:t>Create Customer</a:t>
            </a:r>
          </a:p>
        </p:txBody>
      </p:sp>
      <p:pic>
        <p:nvPicPr>
          <p:cNvPr id="10" name="Content Placeholder 9" descr="A logo of a globe with a graduation cap&#10;&#10;AI-generated content may be incorrect.">
            <a:extLst>
              <a:ext uri="{FF2B5EF4-FFF2-40B4-BE49-F238E27FC236}">
                <a16:creationId xmlns:a16="http://schemas.microsoft.com/office/drawing/2014/main" id="{0BC22126-A5BC-EA3F-0722-DDE689C84E8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7B6F99A1-0587-E4AE-C786-A7AE79DE8E4E}"/>
              </a:ext>
            </a:extLst>
          </p:cNvPr>
          <p:cNvSpPr>
            <a:spLocks noGrp="1"/>
          </p:cNvSpPr>
          <p:nvPr>
            <p:ph type="body" sz="half" idx="2"/>
          </p:nvPr>
        </p:nvSpPr>
        <p:spPr>
          <a:xfrm>
            <a:off x="0" y="1367595"/>
            <a:ext cx="12136734" cy="1435895"/>
          </a:xfrm>
        </p:spPr>
        <p:txBody>
          <a:bodyPr/>
          <a:lstStyle/>
          <a:p>
            <a:r>
              <a:rPr lang="en-US" b="1" dirty="0">
                <a:latin typeface="Arial" panose="020B0604020202020204" pitchFamily="34" charset="0"/>
                <a:cs typeface="Arial" panose="020B0604020202020204" pitchFamily="34" charset="0"/>
              </a:rPr>
              <a:t>Customer: </a:t>
            </a:r>
            <a:r>
              <a:rPr lang="en-US" dirty="0">
                <a:latin typeface="Arial" panose="020B0604020202020204" pitchFamily="34" charset="0"/>
                <a:cs typeface="Arial" panose="020B0604020202020204" pitchFamily="34" charset="0"/>
              </a:rPr>
              <a:t>refers to an entity (either an individual or a company) to whom your business sells goods or services and from whom payments are expected. </a:t>
            </a:r>
          </a:p>
          <a:p>
            <a:r>
              <a:rPr lang="en-US" b="1" dirty="0">
                <a:latin typeface="Arial" panose="020B0604020202020204" pitchFamily="34" charset="0"/>
                <a:cs typeface="Arial" panose="020B0604020202020204" pitchFamily="34" charset="0"/>
              </a:rPr>
              <a:t>To create customer within the Accounts Receivable(AR) module</a:t>
            </a:r>
          </a:p>
          <a:p>
            <a:r>
              <a:rPr lang="en-US" dirty="0">
                <a:latin typeface="Arial" panose="020B0604020202020204" pitchFamily="34" charset="0"/>
                <a:cs typeface="Arial" panose="020B0604020202020204" pitchFamily="34" charset="0"/>
              </a:rPr>
              <a:t>Receivables, Vision Operations &gt; Customers &gt; Create Customers &gt; Create</a:t>
            </a:r>
          </a:p>
          <a:p>
            <a:endParaRPr lang="en-US" b="1" dirty="0"/>
          </a:p>
        </p:txBody>
      </p:sp>
      <p:sp>
        <p:nvSpPr>
          <p:cNvPr id="5" name="Rectangle 4">
            <a:extLst>
              <a:ext uri="{FF2B5EF4-FFF2-40B4-BE49-F238E27FC236}">
                <a16:creationId xmlns:a16="http://schemas.microsoft.com/office/drawing/2014/main" id="{6468500D-64BA-F6DB-68A8-71456CFC95FF}"/>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40DBBF-B002-674A-F0A2-4F605E9A7A02}"/>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B5824A10-B3FD-0C54-9806-A7108DB774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99BD94B-0749-2532-FA30-44FB5A7977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1565" y="2803490"/>
            <a:ext cx="7655169" cy="3964545"/>
          </a:xfrm>
          <a:prstGeom prst="rect">
            <a:avLst/>
          </a:prstGeom>
        </p:spPr>
      </p:pic>
      <p:pic>
        <p:nvPicPr>
          <p:cNvPr id="16" name="Picture 15">
            <a:extLst>
              <a:ext uri="{FF2B5EF4-FFF2-40B4-BE49-F238E27FC236}">
                <a16:creationId xmlns:a16="http://schemas.microsoft.com/office/drawing/2014/main" id="{DA01F590-370B-53A5-BB7C-915EAE39FA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0678" y="2803491"/>
            <a:ext cx="3778179" cy="4014108"/>
          </a:xfrm>
          <a:prstGeom prst="rect">
            <a:avLst/>
          </a:prstGeom>
        </p:spPr>
      </p:pic>
      <p:sp>
        <p:nvSpPr>
          <p:cNvPr id="18" name="Rectangle 17">
            <a:extLst>
              <a:ext uri="{FF2B5EF4-FFF2-40B4-BE49-F238E27FC236}">
                <a16:creationId xmlns:a16="http://schemas.microsoft.com/office/drawing/2014/main" id="{169EBCE3-1AE5-FEF3-F634-FDEE99DF828C}"/>
              </a:ext>
            </a:extLst>
          </p:cNvPr>
          <p:cNvSpPr/>
          <p:nvPr/>
        </p:nvSpPr>
        <p:spPr>
          <a:xfrm>
            <a:off x="1090246" y="6596742"/>
            <a:ext cx="1678075" cy="261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p:txBody>
      </p:sp>
      <p:sp>
        <p:nvSpPr>
          <p:cNvPr id="20" name="Rectangle 19">
            <a:extLst>
              <a:ext uri="{FF2B5EF4-FFF2-40B4-BE49-F238E27FC236}">
                <a16:creationId xmlns:a16="http://schemas.microsoft.com/office/drawing/2014/main" id="{54626F2D-8BE4-A7F0-EA6F-B560F9F737A3}"/>
              </a:ext>
            </a:extLst>
          </p:cNvPr>
          <p:cNvSpPr/>
          <p:nvPr/>
        </p:nvSpPr>
        <p:spPr>
          <a:xfrm>
            <a:off x="4587072" y="5054321"/>
            <a:ext cx="778748" cy="2411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532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F1394-D1D5-D25E-6C37-7804B57F8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9B636-12E4-42DF-83F7-49539D7BB196}"/>
              </a:ext>
            </a:extLst>
          </p:cNvPr>
          <p:cNvSpPr>
            <a:spLocks noGrp="1"/>
          </p:cNvSpPr>
          <p:nvPr>
            <p:ph type="title"/>
          </p:nvPr>
        </p:nvSpPr>
        <p:spPr>
          <a:xfrm>
            <a:off x="3888710" y="761166"/>
            <a:ext cx="3932237" cy="543626"/>
          </a:xfrm>
        </p:spPr>
        <p:txBody>
          <a:bodyPr>
            <a:normAutofit/>
          </a:bodyPr>
          <a:lstStyle/>
          <a:p>
            <a:pPr algn="ctr"/>
            <a:r>
              <a:rPr lang="en-US" sz="2400" b="1" dirty="0">
                <a:latin typeface="Arial" panose="020B0604020202020204" pitchFamily="34" charset="0"/>
                <a:cs typeface="Arial" panose="020B0604020202020204" pitchFamily="34" charset="0"/>
              </a:rPr>
              <a:t>Create Customer</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0BA41A09-B284-66C3-428C-0046AE098AE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3012075E-584B-EC46-EC53-6A7C21FFA3F1}"/>
              </a:ext>
            </a:extLst>
          </p:cNvPr>
          <p:cNvSpPr>
            <a:spLocks noGrp="1"/>
          </p:cNvSpPr>
          <p:nvPr>
            <p:ph type="body" sz="half" idx="2"/>
          </p:nvPr>
        </p:nvSpPr>
        <p:spPr>
          <a:xfrm>
            <a:off x="66662" y="1652954"/>
            <a:ext cx="12041602" cy="1457011"/>
          </a:xfrm>
        </p:spPr>
        <p:txBody>
          <a:bodyPr/>
          <a:lstStyle/>
          <a:p>
            <a:pPr marL="342900" indent="-342900">
              <a:buFont typeface="+mj-lt"/>
              <a:buAutoNum type="arabicPeriod"/>
            </a:pPr>
            <a:r>
              <a:rPr lang="en-US" dirty="0">
                <a:latin typeface="Arial" panose="020B0604020202020204" pitchFamily="34" charset="0"/>
                <a:cs typeface="Arial" panose="020B0604020202020204" pitchFamily="34" charset="0"/>
              </a:rPr>
              <a:t>We entered the customer’s name and some of his related information.</a:t>
            </a:r>
          </a:p>
          <a:p>
            <a:pPr marL="342900" indent="-342900">
              <a:buFont typeface="+mj-lt"/>
              <a:buAutoNum type="arabicPeriod"/>
            </a:pPr>
            <a:r>
              <a:rPr lang="en-US" dirty="0">
                <a:latin typeface="Arial" panose="020B0604020202020204" pitchFamily="34" charset="0"/>
                <a:cs typeface="Arial" panose="020B0604020202020204" pitchFamily="34" charset="0"/>
              </a:rPr>
              <a:t>We entered the account name, as each customer has at lest one account.</a:t>
            </a:r>
          </a:p>
          <a:p>
            <a:pPr marL="342900" indent="-342900">
              <a:buFont typeface="+mj-lt"/>
              <a:buAutoNum type="arabicPeriod"/>
            </a:pPr>
            <a:r>
              <a:rPr lang="en-US" dirty="0">
                <a:latin typeface="Arial" panose="020B0604020202020204" pitchFamily="34" charset="0"/>
                <a:cs typeface="Arial" panose="020B0604020202020204" pitchFamily="34" charset="0"/>
              </a:rPr>
              <a:t>Then we entered his address.</a:t>
            </a:r>
          </a:p>
          <a:p>
            <a:endParaRPr lang="en-US" dirty="0"/>
          </a:p>
        </p:txBody>
      </p:sp>
      <p:sp>
        <p:nvSpPr>
          <p:cNvPr id="5" name="Rectangle 4">
            <a:extLst>
              <a:ext uri="{FF2B5EF4-FFF2-40B4-BE49-F238E27FC236}">
                <a16:creationId xmlns:a16="http://schemas.microsoft.com/office/drawing/2014/main" id="{54DA3753-F164-4ABC-BA9A-6F93DEA0455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EB961E-8964-0AF9-C980-07ED271202F1}"/>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62BCD7C3-26B4-D8B4-229A-AA88FEFEED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12FB780-7D6C-C97E-886B-3EF2CA48D3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298" y="3280786"/>
            <a:ext cx="5261046" cy="3494315"/>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89A3CDCB-6D5B-15ED-5893-E971E531F3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4829" y="3280787"/>
            <a:ext cx="6152941" cy="3494316"/>
          </a:xfrm>
          <a:prstGeom prst="rect">
            <a:avLst/>
          </a:prstGeom>
        </p:spPr>
      </p:pic>
      <p:sp>
        <p:nvSpPr>
          <p:cNvPr id="3" name="Rectangle 2"/>
          <p:cNvSpPr/>
          <p:nvPr/>
        </p:nvSpPr>
        <p:spPr>
          <a:xfrm>
            <a:off x="377190" y="3600451"/>
            <a:ext cx="811530" cy="125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171700" y="4903470"/>
            <a:ext cx="83439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9498330" y="4069080"/>
            <a:ext cx="33147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9178290" y="4206241"/>
            <a:ext cx="651510"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9601200" y="4994532"/>
            <a:ext cx="308610" cy="137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9498330" y="5131694"/>
            <a:ext cx="411480" cy="205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9315450" y="5714620"/>
            <a:ext cx="594360" cy="114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092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15FB-82BF-966F-B1FF-1A6788160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42A6C-A61F-7029-4587-0CBF013DBBC0}"/>
              </a:ext>
            </a:extLst>
          </p:cNvPr>
          <p:cNvSpPr>
            <a:spLocks noGrp="1"/>
          </p:cNvSpPr>
          <p:nvPr>
            <p:ph type="title"/>
          </p:nvPr>
        </p:nvSpPr>
        <p:spPr>
          <a:xfrm>
            <a:off x="4198545" y="771211"/>
            <a:ext cx="3932237" cy="521775"/>
          </a:xfrm>
        </p:spPr>
        <p:txBody>
          <a:bodyPr>
            <a:normAutofit/>
          </a:bodyPr>
          <a:lstStyle/>
          <a:p>
            <a:pPr algn="ctr"/>
            <a:r>
              <a:rPr lang="en-US" sz="2400" b="1" dirty="0">
                <a:latin typeface="Arial" panose="020B0604020202020204" pitchFamily="34" charset="0"/>
                <a:cs typeface="Arial" panose="020B0604020202020204" pitchFamily="34" charset="0"/>
              </a:rPr>
              <a:t>Create Customer</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CCD99CD2-DDF3-9615-0196-C0F24B0C63E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A06F764A-BDDD-EDD3-E02E-ACE1C9D93C9D}"/>
              </a:ext>
            </a:extLst>
          </p:cNvPr>
          <p:cNvSpPr>
            <a:spLocks noGrp="1"/>
          </p:cNvSpPr>
          <p:nvPr>
            <p:ph type="body" sz="half" idx="2"/>
          </p:nvPr>
        </p:nvSpPr>
        <p:spPr>
          <a:xfrm>
            <a:off x="211016" y="1485014"/>
            <a:ext cx="11676184" cy="1629975"/>
          </a:xfrm>
        </p:spPr>
        <p:txBody>
          <a:bodyPr>
            <a:norm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We entered our operating unit.</a:t>
            </a:r>
          </a:p>
          <a:p>
            <a:pPr marL="342900" indent="-342900">
              <a:buFont typeface="+mj-lt"/>
              <a:buAutoNum type="arabicPeriod"/>
            </a:pPr>
            <a:r>
              <a:rPr lang="en-US" b="0" i="0" dirty="0">
                <a:solidFill>
                  <a:srgbClr val="000000"/>
                </a:solidFill>
                <a:effectLst/>
                <a:latin typeface="Arial" panose="020B0604020202020204" pitchFamily="34" charset="0"/>
                <a:cs typeface="Arial" panose="020B0604020202020204" pitchFamily="34" charset="0"/>
              </a:rPr>
              <a:t>We select "Bill To," which is the address previously defined for the client and used for sending invoices.</a:t>
            </a:r>
          </a:p>
          <a:p>
            <a:pPr marL="342900" indent="-342900">
              <a:buFont typeface="+mj-lt"/>
              <a:buAutoNum type="arabicPeriod"/>
            </a:pPr>
            <a:r>
              <a:rPr lang="en-US" dirty="0">
                <a:solidFill>
                  <a:srgbClr val="000000"/>
                </a:solidFill>
                <a:latin typeface="Arial" panose="020B0604020202020204" pitchFamily="34" charset="0"/>
                <a:cs typeface="Arial" panose="020B0604020202020204" pitchFamily="34" charset="0"/>
              </a:rPr>
              <a:t>We entered </a:t>
            </a:r>
            <a:r>
              <a:rPr lang="en-US" b="1" dirty="0">
                <a:solidFill>
                  <a:srgbClr val="000000"/>
                </a:solidFill>
                <a:latin typeface="Arial" panose="020B0604020202020204" pitchFamily="34" charset="0"/>
                <a:cs typeface="Arial" panose="020B0604020202020204" pitchFamily="34" charset="0"/>
              </a:rPr>
              <a:t>Save And Add Details.</a:t>
            </a:r>
            <a:endParaRPr lang="en-US"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0000"/>
                </a:solidFill>
                <a:latin typeface="Arial" panose="020B0604020202020204" pitchFamily="34" charset="0"/>
                <a:cs typeface="Arial" panose="020B0604020202020204" pitchFamily="34" charset="0"/>
              </a:rPr>
              <a:t>We choose </a:t>
            </a:r>
            <a:r>
              <a:rPr lang="en-US" b="1" dirty="0">
                <a:solidFill>
                  <a:srgbClr val="000000"/>
                </a:solidFill>
                <a:latin typeface="Arial" panose="020B0604020202020204" pitchFamily="34" charset="0"/>
                <a:cs typeface="Arial" panose="020B0604020202020204" pitchFamily="34" charset="0"/>
              </a:rPr>
              <a:t>Business Purposes </a:t>
            </a:r>
            <a:r>
              <a:rPr lang="en-US" dirty="0">
                <a:solidFill>
                  <a:srgbClr val="000000"/>
                </a:solidFill>
                <a:latin typeface="Arial" panose="020B0604020202020204" pitchFamily="34" charset="0"/>
                <a:cs typeface="Arial" panose="020B0604020202020204" pitchFamily="34" charset="0"/>
              </a:rPr>
              <a:t>then </a:t>
            </a:r>
            <a:r>
              <a:rPr lang="en-US" b="1" dirty="0">
                <a:solidFill>
                  <a:srgbClr val="000000"/>
                </a:solidFill>
                <a:latin typeface="Arial" panose="020B0604020202020204" pitchFamily="34" charset="0"/>
                <a:cs typeface="Arial" panose="020B0604020202020204" pitchFamily="34" charset="0"/>
              </a:rPr>
              <a:t>Details.</a:t>
            </a:r>
            <a:endParaRPr lang="en-US" dirty="0">
              <a:solidFill>
                <a:srgbClr val="000000"/>
              </a:solidFill>
              <a:latin typeface="Arial" panose="020B0604020202020204" pitchFamily="34" charset="0"/>
              <a:cs typeface="Arial" panose="020B0604020202020204" pitchFamily="34" charset="0"/>
            </a:endParaRPr>
          </a:p>
          <a:p>
            <a:endParaRPr lang="en-US" b="1" i="0" dirty="0">
              <a:solidFill>
                <a:srgbClr val="000000"/>
              </a:solidFill>
              <a:effectLst/>
              <a:latin typeface="Arial" panose="020B0604020202020204" pitchFamily="34" charset="0"/>
              <a:cs typeface="Arial" panose="020B0604020202020204" pitchFamily="34" charset="0"/>
            </a:endParaRPr>
          </a:p>
          <a:p>
            <a:pPr marL="342900" indent="-342900">
              <a:buFont typeface="+mj-lt"/>
              <a:buAutoNum type="arabicPeriod"/>
            </a:pPr>
            <a:endParaRPr lang="en-US" b="0" i="0" dirty="0">
              <a:solidFill>
                <a:srgbClr val="000000"/>
              </a:solidFill>
              <a:effectLst/>
              <a:latin typeface="Roboto" panose="02000000000000000000" pitchFamily="2" charset="0"/>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5" name="Rectangle 4">
            <a:extLst>
              <a:ext uri="{FF2B5EF4-FFF2-40B4-BE49-F238E27FC236}">
                <a16:creationId xmlns:a16="http://schemas.microsoft.com/office/drawing/2014/main" id="{034257E0-AF9C-A4D7-C233-393086F1FFE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1E1738-7EDA-22A9-2763-108080F0D770}"/>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DB89AD9-BDF5-837F-B37E-BAF340624A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7AC43A5-5486-42DD-B705-E65F7EB437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0677" y="3429000"/>
            <a:ext cx="6023987" cy="3363686"/>
          </a:xfrm>
          <a:prstGeom prst="rect">
            <a:avLst/>
          </a:prstGeom>
        </p:spPr>
      </p:pic>
      <p:pic>
        <p:nvPicPr>
          <p:cNvPr id="9" name="Picture 8">
            <a:extLst>
              <a:ext uri="{FF2B5EF4-FFF2-40B4-BE49-F238E27FC236}">
                <a16:creationId xmlns:a16="http://schemas.microsoft.com/office/drawing/2014/main" id="{F255DF17-7C24-61FC-2910-88FD6E5620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79146" y="6322178"/>
            <a:ext cx="2116854" cy="535822"/>
          </a:xfrm>
          <a:prstGeom prst="rect">
            <a:avLst/>
          </a:prstGeom>
        </p:spPr>
      </p:pic>
      <p:pic>
        <p:nvPicPr>
          <p:cNvPr id="17" name="Picture 16">
            <a:extLst>
              <a:ext uri="{FF2B5EF4-FFF2-40B4-BE49-F238E27FC236}">
                <a16:creationId xmlns:a16="http://schemas.microsoft.com/office/drawing/2014/main" id="{F5908D04-8EF5-C9BF-5883-6C6E97874DC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5630" y="3429000"/>
            <a:ext cx="5787851" cy="3363686"/>
          </a:xfrm>
          <a:prstGeom prst="rect">
            <a:avLst/>
          </a:prstGeom>
        </p:spPr>
      </p:pic>
      <p:sp>
        <p:nvSpPr>
          <p:cNvPr id="3" name="Rectangle 2"/>
          <p:cNvSpPr/>
          <p:nvPr/>
        </p:nvSpPr>
        <p:spPr>
          <a:xfrm>
            <a:off x="3097530" y="3806190"/>
            <a:ext cx="881616"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979146" y="6412230"/>
            <a:ext cx="1415814" cy="262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9978390" y="5886450"/>
            <a:ext cx="320040" cy="435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1057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B0ABC-DABE-0CA4-D2C5-64C6759BB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19243-797F-4D15-EB1B-31DDAB6EC0D4}"/>
              </a:ext>
            </a:extLst>
          </p:cNvPr>
          <p:cNvSpPr>
            <a:spLocks noGrp="1"/>
          </p:cNvSpPr>
          <p:nvPr>
            <p:ph type="title"/>
          </p:nvPr>
        </p:nvSpPr>
        <p:spPr>
          <a:xfrm>
            <a:off x="4129881" y="637115"/>
            <a:ext cx="3932237" cy="613212"/>
          </a:xfrm>
        </p:spPr>
        <p:txBody>
          <a:bodyPr>
            <a:normAutofit/>
          </a:bodyPr>
          <a:lstStyle/>
          <a:p>
            <a:pPr algn="ctr"/>
            <a:r>
              <a:rPr lang="en-US" sz="2400" b="1" dirty="0">
                <a:latin typeface="Arial" panose="020B0604020202020204" pitchFamily="34" charset="0"/>
                <a:cs typeface="Arial" panose="020B0604020202020204" pitchFamily="34" charset="0"/>
              </a:rPr>
              <a:t>Create Customer</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5B350615-68D0-EA4D-EB94-8D1D247A8AE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DFC54AF-9408-DCC0-EF95-9447BB33946B}"/>
              </a:ext>
            </a:extLst>
          </p:cNvPr>
          <p:cNvSpPr>
            <a:spLocks noGrp="1"/>
          </p:cNvSpPr>
          <p:nvPr>
            <p:ph type="body" sz="half" idx="2"/>
          </p:nvPr>
        </p:nvSpPr>
        <p:spPr>
          <a:xfrm>
            <a:off x="66661" y="1514522"/>
            <a:ext cx="11850684" cy="1205643"/>
          </a:xfrm>
        </p:spPr>
        <p:txBody>
          <a:bodyPr/>
          <a:lstStyle/>
          <a:p>
            <a:pPr marL="342900" indent="-342900">
              <a:buFont typeface="+mj-lt"/>
              <a:buAutoNum type="arabicPeriod"/>
            </a:pPr>
            <a:r>
              <a:rPr lang="en-US" b="0" i="0" dirty="0">
                <a:solidFill>
                  <a:srgbClr val="000000"/>
                </a:solidFill>
                <a:effectLst/>
                <a:latin typeface="Roboto" panose="02000000000000000000" pitchFamily="2" charset="0"/>
              </a:rPr>
              <a:t>W</a:t>
            </a:r>
            <a:r>
              <a:rPr lang="en-US" b="0" i="0" dirty="0">
                <a:solidFill>
                  <a:srgbClr val="000000"/>
                </a:solidFill>
                <a:effectLst/>
                <a:latin typeface="Arial" panose="020B0604020202020204" pitchFamily="34" charset="0"/>
                <a:cs typeface="Arial" panose="020B0604020202020204" pitchFamily="34" charset="0"/>
              </a:rPr>
              <a:t>e enter the code combination for </a:t>
            </a:r>
            <a:r>
              <a:rPr lang="en-US" b="1" i="0" dirty="0">
                <a:solidFill>
                  <a:srgbClr val="000000"/>
                </a:solidFill>
                <a:effectLst/>
                <a:latin typeface="Arial" panose="020B0604020202020204" pitchFamily="34" charset="0"/>
                <a:cs typeface="Arial" panose="020B0604020202020204" pitchFamily="34" charset="0"/>
              </a:rPr>
              <a:t>Receivable</a:t>
            </a:r>
            <a:r>
              <a:rPr lang="en-US" b="0" i="0" dirty="0">
                <a:solidFill>
                  <a:srgbClr val="000000"/>
                </a:solidFill>
                <a:effectLst/>
                <a:latin typeface="Arial" panose="020B0604020202020204" pitchFamily="34" charset="0"/>
                <a:cs typeface="Arial" panose="020B0604020202020204" pitchFamily="34" charset="0"/>
              </a:rPr>
              <a:t> and </a:t>
            </a:r>
            <a:r>
              <a:rPr lang="en-US" b="1" i="0" dirty="0">
                <a:solidFill>
                  <a:srgbClr val="000000"/>
                </a:solidFill>
                <a:effectLst/>
                <a:latin typeface="Arial" panose="020B0604020202020204" pitchFamily="34" charset="0"/>
                <a:cs typeface="Arial" panose="020B0604020202020204" pitchFamily="34" charset="0"/>
              </a:rPr>
              <a:t>Revenue </a:t>
            </a:r>
            <a:r>
              <a:rPr lang="en-US" i="0" dirty="0">
                <a:solidFill>
                  <a:srgbClr val="000000"/>
                </a:solidFill>
                <a:effectLst/>
                <a:latin typeface="Arial" panose="020B0604020202020204" pitchFamily="34" charset="0"/>
                <a:cs typeface="Arial" panose="020B0604020202020204" pitchFamily="34" charset="0"/>
              </a:rPr>
              <a:t>then we choose </a:t>
            </a:r>
            <a:r>
              <a:rPr lang="en-US" b="1" i="0" dirty="0">
                <a:solidFill>
                  <a:srgbClr val="000000"/>
                </a:solidFill>
                <a:effectLst/>
                <a:latin typeface="Arial" panose="020B0604020202020204" pitchFamily="34" charset="0"/>
                <a:cs typeface="Arial" panose="020B0604020202020204" pitchFamily="34" charset="0"/>
              </a:rPr>
              <a:t>Apply.</a:t>
            </a:r>
          </a:p>
          <a:p>
            <a:pPr marL="342900" indent="-342900">
              <a:buFont typeface="+mj-lt"/>
              <a:buAutoNum type="arabicPeriod"/>
            </a:pPr>
            <a:r>
              <a:rPr lang="en-US" i="0" dirty="0">
                <a:solidFill>
                  <a:srgbClr val="000000"/>
                </a:solidFill>
                <a:effectLst/>
                <a:latin typeface="Arial" panose="020B0604020202020204" pitchFamily="34" charset="0"/>
                <a:cs typeface="Arial" panose="020B0604020202020204" pitchFamily="34" charset="0"/>
              </a:rPr>
              <a:t>We choose </a:t>
            </a:r>
            <a:r>
              <a:rPr lang="en-US" b="1" i="0" dirty="0">
                <a:solidFill>
                  <a:srgbClr val="000000"/>
                </a:solidFill>
                <a:effectLst/>
                <a:latin typeface="Arial" panose="020B0604020202020204" pitchFamily="34" charset="0"/>
                <a:cs typeface="Arial" panose="020B0604020202020204" pitchFamily="34" charset="0"/>
              </a:rPr>
              <a:t>Profile </a:t>
            </a:r>
            <a:r>
              <a:rPr lang="en-US" i="0" dirty="0">
                <a:solidFill>
                  <a:srgbClr val="000000"/>
                </a:solidFill>
                <a:effectLst/>
                <a:latin typeface="Arial" panose="020B0604020202020204" pitchFamily="34" charset="0"/>
                <a:cs typeface="Arial" panose="020B0604020202020204" pitchFamily="34" charset="0"/>
              </a:rPr>
              <a:t>and </a:t>
            </a:r>
            <a:r>
              <a:rPr lang="en-US" b="0" i="0" dirty="0">
                <a:solidFill>
                  <a:srgbClr val="000000"/>
                </a:solidFill>
                <a:effectLst/>
                <a:latin typeface="Arial" panose="020B0604020202020204" pitchFamily="34" charset="0"/>
                <a:cs typeface="Arial" panose="020B0604020202020204" pitchFamily="34" charset="0"/>
              </a:rPr>
              <a:t>We select the </a:t>
            </a:r>
            <a:r>
              <a:rPr lang="en-US" b="1" i="0" dirty="0">
                <a:solidFill>
                  <a:srgbClr val="000000"/>
                </a:solidFill>
                <a:effectLst/>
                <a:latin typeface="Arial" panose="020B0604020202020204" pitchFamily="34" charset="0"/>
                <a:cs typeface="Arial" panose="020B0604020202020204" pitchFamily="34" charset="0"/>
              </a:rPr>
              <a:t>payment terms </a:t>
            </a:r>
            <a:r>
              <a:rPr lang="en-US" b="0" i="0" dirty="0">
                <a:solidFill>
                  <a:srgbClr val="000000"/>
                </a:solidFill>
                <a:effectLst/>
                <a:latin typeface="Arial" panose="020B0604020202020204" pitchFamily="34" charset="0"/>
                <a:cs typeface="Arial" panose="020B0604020202020204" pitchFamily="34" charset="0"/>
              </a:rPr>
              <a:t>that we previously defined.</a:t>
            </a:r>
          </a:p>
          <a:p>
            <a:pPr marL="342900" indent="-342900">
              <a:buFont typeface="+mj-lt"/>
              <a:buAutoNum type="arabicPeriod"/>
            </a:pPr>
            <a:r>
              <a:rPr lang="en-US" dirty="0">
                <a:solidFill>
                  <a:srgbClr val="000000"/>
                </a:solidFill>
                <a:latin typeface="Arial" panose="020B0604020202020204" pitchFamily="34" charset="0"/>
                <a:cs typeface="Arial" panose="020B0604020202020204" pitchFamily="34" charset="0"/>
              </a:rPr>
              <a:t>We choose </a:t>
            </a:r>
            <a:r>
              <a:rPr lang="en-US" b="1" dirty="0">
                <a:solidFill>
                  <a:srgbClr val="000000"/>
                </a:solidFill>
                <a:latin typeface="Arial" panose="020B0604020202020204" pitchFamily="34" charset="0"/>
                <a:cs typeface="Arial" panose="020B0604020202020204" pitchFamily="34" charset="0"/>
              </a:rPr>
              <a:t>Apply.</a:t>
            </a:r>
            <a:endParaRPr lang="en-US" b="1" i="0" dirty="0">
              <a:solidFill>
                <a:srgbClr val="000000"/>
              </a:solidFill>
              <a:effectLst/>
              <a:latin typeface="Arial" panose="020B0604020202020204" pitchFamily="34" charset="0"/>
              <a:cs typeface="Arial" panose="020B0604020202020204" pitchFamily="34" charset="0"/>
            </a:endParaRPr>
          </a:p>
          <a:p>
            <a:endParaRPr lang="en-US" b="1" i="0" dirty="0">
              <a:solidFill>
                <a:srgbClr val="000000"/>
              </a:solidFill>
              <a:effectLst/>
              <a:latin typeface="Arial" panose="020B0604020202020204" pitchFamily="34" charset="0"/>
              <a:cs typeface="Arial" panose="020B0604020202020204" pitchFamily="34" charset="0"/>
            </a:endParaRPr>
          </a:p>
          <a:p>
            <a:pPr marL="342900" indent="-342900">
              <a:buFont typeface="+mj-lt"/>
              <a:buAutoNum type="arabicPeriod"/>
            </a:pP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403E9B3-0D37-3450-D27C-7A99888A017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E1A08-7681-524E-FF72-6A3B2EB25D54}"/>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E3468BEB-85D5-9E23-9E0E-EB86305AE5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D216FFAD-9CD7-39DA-BA8D-505E9ED09A38}"/>
              </a:ext>
            </a:extLst>
          </p:cNvPr>
          <p:cNvPicPr>
            <a:picLocks noChangeAspect="1"/>
          </p:cNvPicPr>
          <p:nvPr/>
        </p:nvPicPr>
        <p:blipFill>
          <a:blip r:embed="rId4"/>
          <a:stretch>
            <a:fillRect/>
          </a:stretch>
        </p:blipFill>
        <p:spPr>
          <a:xfrm>
            <a:off x="66661" y="2848709"/>
            <a:ext cx="6369307" cy="3954720"/>
          </a:xfrm>
          <a:prstGeom prst="rect">
            <a:avLst/>
          </a:prstGeom>
        </p:spPr>
      </p:pic>
      <p:pic>
        <p:nvPicPr>
          <p:cNvPr id="15" name="Picture 14">
            <a:extLst>
              <a:ext uri="{FF2B5EF4-FFF2-40B4-BE49-F238E27FC236}">
                <a16:creationId xmlns:a16="http://schemas.microsoft.com/office/drawing/2014/main" id="{A685C208-5492-87EC-0E04-31C4BBC289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81669" y="2984360"/>
            <a:ext cx="5501473" cy="3819069"/>
          </a:xfrm>
          <a:prstGeom prst="rect">
            <a:avLst/>
          </a:prstGeom>
        </p:spPr>
      </p:pic>
      <p:pic>
        <p:nvPicPr>
          <p:cNvPr id="16" name="Picture 15">
            <a:extLst>
              <a:ext uri="{FF2B5EF4-FFF2-40B4-BE49-F238E27FC236}">
                <a16:creationId xmlns:a16="http://schemas.microsoft.com/office/drawing/2014/main" id="{1543D79F-B3C4-7654-2340-DF0212DD3E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038115" y="6541478"/>
            <a:ext cx="1045027" cy="261951"/>
          </a:xfrm>
          <a:prstGeom prst="rect">
            <a:avLst/>
          </a:prstGeom>
        </p:spPr>
      </p:pic>
      <p:pic>
        <p:nvPicPr>
          <p:cNvPr id="18" name="Picture 17">
            <a:extLst>
              <a:ext uri="{FF2B5EF4-FFF2-40B4-BE49-F238E27FC236}">
                <a16:creationId xmlns:a16="http://schemas.microsoft.com/office/drawing/2014/main" id="{CBC6A29B-F224-D4BA-E9AB-A5EAAD4203F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93462" y="3217985"/>
            <a:ext cx="1042506" cy="262151"/>
          </a:xfrm>
          <a:prstGeom prst="rect">
            <a:avLst/>
          </a:prstGeom>
        </p:spPr>
      </p:pic>
      <p:sp>
        <p:nvSpPr>
          <p:cNvPr id="3" name="Rectangle 2"/>
          <p:cNvSpPr/>
          <p:nvPr/>
        </p:nvSpPr>
        <p:spPr>
          <a:xfrm>
            <a:off x="5393462" y="3217985"/>
            <a:ext cx="1042506" cy="262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1068259" y="6541478"/>
            <a:ext cx="1014883" cy="261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9592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3921-83AD-0000-2CED-DF8705ACBD26}"/>
              </a:ext>
            </a:extLst>
          </p:cNvPr>
          <p:cNvSpPr>
            <a:spLocks noGrp="1"/>
          </p:cNvSpPr>
          <p:nvPr>
            <p:ph type="title"/>
          </p:nvPr>
        </p:nvSpPr>
        <p:spPr>
          <a:xfrm>
            <a:off x="163513" y="1571625"/>
            <a:ext cx="3589337" cy="753822"/>
          </a:xfrm>
        </p:spPr>
        <p:txBody>
          <a:bodyPr>
            <a:normAutofit/>
          </a:bodyPr>
          <a:lstStyle/>
          <a:p>
            <a:r>
              <a:rPr lang="en-US" dirty="0">
                <a:latin typeface="Arial" panose="020B0604020202020204" pitchFamily="34" charset="0"/>
                <a:cs typeface="Arial" panose="020B0604020202020204" pitchFamily="34" charset="0"/>
              </a:rPr>
              <a:t>Created By:</a:t>
            </a:r>
          </a:p>
        </p:txBody>
      </p:sp>
      <p:pic>
        <p:nvPicPr>
          <p:cNvPr id="10" name="Content Placeholder 9" descr="A logo of a globe with a graduation cap&#10;&#10;AI-generated content may be incorrect.">
            <a:extLst>
              <a:ext uri="{FF2B5EF4-FFF2-40B4-BE49-F238E27FC236}">
                <a16:creationId xmlns:a16="http://schemas.microsoft.com/office/drawing/2014/main" id="{A06F3B0A-46B8-FC1E-A7AD-5C8190F8309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E7E5CC3-1810-73B6-F942-D61C0C1EF229}"/>
              </a:ext>
            </a:extLst>
          </p:cNvPr>
          <p:cNvSpPr>
            <a:spLocks noGrp="1"/>
          </p:cNvSpPr>
          <p:nvPr>
            <p:ph type="body" sz="half" idx="2"/>
          </p:nvPr>
        </p:nvSpPr>
        <p:spPr>
          <a:xfrm>
            <a:off x="315913" y="2526409"/>
            <a:ext cx="5780087" cy="3474341"/>
          </a:xfrm>
        </p:spPr>
        <p:txBody>
          <a:bodyPr>
            <a:norm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Mohamed Adel Sayed Mohamed</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Omar Mamdouh Ali </a:t>
            </a:r>
            <a:r>
              <a:rPr lang="en-US" sz="2000" dirty="0" err="1">
                <a:latin typeface="Arial" panose="020B0604020202020204" pitchFamily="34" charset="0"/>
                <a:cs typeface="Arial" panose="020B0604020202020204" pitchFamily="34" charset="0"/>
              </a:rPr>
              <a:t>hassanein</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Aya </a:t>
            </a:r>
            <a:r>
              <a:rPr lang="en-US" sz="2000" dirty="0" err="1">
                <a:latin typeface="Arial" panose="020B0604020202020204" pitchFamily="34" charset="0"/>
                <a:cs typeface="Arial" panose="020B0604020202020204" pitchFamily="34" charset="0"/>
              </a:rPr>
              <a:t>mohamed</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elsayed</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elmasry</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Hager Ayman Ahmed Eldoushe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Abrar Essam Mahmoud Mohammed</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Fatma </a:t>
            </a:r>
            <a:r>
              <a:rPr lang="en-US" sz="2000" dirty="0" err="1">
                <a:latin typeface="Arial" panose="020B0604020202020204" pitchFamily="34" charset="0"/>
                <a:cs typeface="Arial" panose="020B0604020202020204" pitchFamily="34" charset="0"/>
              </a:rPr>
              <a:t>Alzahraa</a:t>
            </a:r>
            <a:r>
              <a:rPr lang="en-US" sz="2000" dirty="0">
                <a:latin typeface="Arial" panose="020B0604020202020204" pitchFamily="34" charset="0"/>
                <a:cs typeface="Arial" panose="020B0604020202020204" pitchFamily="34" charset="0"/>
              </a:rPr>
              <a:t> Hassan Mohamed Abo Bakr</a:t>
            </a:r>
          </a:p>
        </p:txBody>
      </p:sp>
      <p:sp>
        <p:nvSpPr>
          <p:cNvPr id="5" name="Rectangle 4">
            <a:extLst>
              <a:ext uri="{FF2B5EF4-FFF2-40B4-BE49-F238E27FC236}">
                <a16:creationId xmlns:a16="http://schemas.microsoft.com/office/drawing/2014/main" id="{E8757D07-3ED4-F896-3ECD-1A2DC87989B0}"/>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9DCF40-5AFB-36E2-39FF-EF1983FDFC2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DF54FA91-CDEA-1069-3B69-8EA6394B4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Tree>
    <p:extLst>
      <p:ext uri="{BB962C8B-B14F-4D97-AF65-F5344CB8AC3E}">
        <p14:creationId xmlns:p14="http://schemas.microsoft.com/office/powerpoint/2010/main" val="2624409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407E-B029-7C15-AF85-371245068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9D237-B0E0-E55C-F147-8E0E78284EC7}"/>
              </a:ext>
            </a:extLst>
          </p:cNvPr>
          <p:cNvSpPr>
            <a:spLocks noGrp="1"/>
          </p:cNvSpPr>
          <p:nvPr>
            <p:ph type="title"/>
          </p:nvPr>
        </p:nvSpPr>
        <p:spPr>
          <a:xfrm>
            <a:off x="3920711" y="797688"/>
            <a:ext cx="3932237" cy="455459"/>
          </a:xfrm>
        </p:spPr>
        <p:txBody>
          <a:bodyPr>
            <a:normAutofit/>
          </a:bodyPr>
          <a:lstStyle/>
          <a:p>
            <a:pPr algn="ctr"/>
            <a:r>
              <a:rPr lang="en-US" sz="2400" b="1" dirty="0">
                <a:latin typeface="Arial" panose="020B0604020202020204" pitchFamily="34" charset="0"/>
                <a:cs typeface="Arial" panose="020B0604020202020204" pitchFamily="34" charset="0"/>
              </a:rPr>
              <a:t>Auto-Accounting</a:t>
            </a:r>
          </a:p>
        </p:txBody>
      </p:sp>
      <p:pic>
        <p:nvPicPr>
          <p:cNvPr id="10" name="Content Placeholder 9" descr="A logo of a globe with a graduation cap&#10;&#10;AI-generated content may be incorrect.">
            <a:extLst>
              <a:ext uri="{FF2B5EF4-FFF2-40B4-BE49-F238E27FC236}">
                <a16:creationId xmlns:a16="http://schemas.microsoft.com/office/drawing/2014/main" id="{60048826-299F-639E-E5D0-49A7408E95D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78727E67-A50A-21A3-497A-F541A546D4EF}"/>
              </a:ext>
            </a:extLst>
          </p:cNvPr>
          <p:cNvSpPr>
            <a:spLocks noGrp="1"/>
          </p:cNvSpPr>
          <p:nvPr>
            <p:ph type="body" sz="half" idx="2"/>
          </p:nvPr>
        </p:nvSpPr>
        <p:spPr>
          <a:xfrm>
            <a:off x="231113" y="2567354"/>
            <a:ext cx="6164664" cy="2416630"/>
          </a:xfrm>
        </p:spPr>
        <p:txBody>
          <a:bodyPr/>
          <a:lstStyle/>
          <a:p>
            <a:r>
              <a:rPr lang="en-US" b="1" dirty="0">
                <a:latin typeface="Arial" panose="020B0604020202020204" pitchFamily="34" charset="0"/>
                <a:cs typeface="Arial" panose="020B0604020202020204" pitchFamily="34" charset="0"/>
              </a:rPr>
              <a:t>Auto-Accounting: </a:t>
            </a:r>
            <a:r>
              <a:rPr lang="en-US" dirty="0">
                <a:latin typeface="Arial" panose="020B0604020202020204" pitchFamily="34" charset="0"/>
                <a:cs typeface="Arial" panose="020B0604020202020204" pitchFamily="34" charset="0"/>
              </a:rPr>
              <a:t>is a feature that automatically generates accounting distributions for transactions such as invoices, debit memos, and credit memos without manual intervention.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ensures that accounting entries are consistent and accurate based on predefined rules set by the organization.</a:t>
            </a:r>
          </a:p>
          <a:p>
            <a:r>
              <a:rPr lang="en-US" b="1" dirty="0">
                <a:latin typeface="Arial" panose="020B0604020202020204" pitchFamily="34" charset="0"/>
                <a:cs typeface="Arial" panose="020B0604020202020204" pitchFamily="34" charset="0"/>
              </a:rPr>
              <a:t>To access source within the Accounts Receivable(AR) module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&gt; Transactions &gt; Auto-Accounting.</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FEB1325-A6F5-B5AC-399B-21E51D16A185}"/>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A62D1E-32EF-12DC-A07A-EF364DA05341}"/>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B667EE82-6307-4867-FB84-273549B334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B78F0B22-C207-3EA5-C319-B40812A137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42444" y="1713244"/>
            <a:ext cx="5335675" cy="4943789"/>
          </a:xfrm>
          <a:prstGeom prst="rect">
            <a:avLst/>
          </a:prstGeom>
        </p:spPr>
      </p:pic>
      <p:sp>
        <p:nvSpPr>
          <p:cNvPr id="3" name="Rectangle 2"/>
          <p:cNvSpPr/>
          <p:nvPr/>
        </p:nvSpPr>
        <p:spPr>
          <a:xfrm>
            <a:off x="7452360" y="3806190"/>
            <a:ext cx="51435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66660" y="3989070"/>
            <a:ext cx="1017270" cy="194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566660" y="5772150"/>
            <a:ext cx="139446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490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5201D-75EF-AE2B-9728-B865E38BD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8A55A-BFF4-7DC2-7387-436E924CE47A}"/>
              </a:ext>
            </a:extLst>
          </p:cNvPr>
          <p:cNvSpPr>
            <a:spLocks noGrp="1"/>
          </p:cNvSpPr>
          <p:nvPr>
            <p:ph type="title"/>
          </p:nvPr>
        </p:nvSpPr>
        <p:spPr>
          <a:xfrm>
            <a:off x="4055878" y="825457"/>
            <a:ext cx="3932237" cy="601918"/>
          </a:xfrm>
        </p:spPr>
        <p:txBody>
          <a:bodyPr>
            <a:normAutofit/>
          </a:bodyPr>
          <a:lstStyle/>
          <a:p>
            <a:pPr algn="ctr"/>
            <a:r>
              <a:rPr lang="en-US" sz="2400" b="1" dirty="0">
                <a:latin typeface="Arial" panose="020B0604020202020204" pitchFamily="34" charset="0"/>
                <a:cs typeface="Arial" panose="020B0604020202020204" pitchFamily="34" charset="0"/>
              </a:rPr>
              <a:t>Auto-Accounting</a:t>
            </a:r>
          </a:p>
        </p:txBody>
      </p:sp>
      <p:pic>
        <p:nvPicPr>
          <p:cNvPr id="10" name="Content Placeholder 9" descr="A logo of a globe with a graduation cap&#10;&#10;AI-generated content may be incorrect.">
            <a:extLst>
              <a:ext uri="{FF2B5EF4-FFF2-40B4-BE49-F238E27FC236}">
                <a16:creationId xmlns:a16="http://schemas.microsoft.com/office/drawing/2014/main" id="{F1916621-7847-62FD-3C36-5BF4F6BDE98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1695554D-4A75-0BFA-2373-FF21E176E2FA}"/>
              </a:ext>
            </a:extLst>
          </p:cNvPr>
          <p:cNvSpPr>
            <a:spLocks noGrp="1"/>
          </p:cNvSpPr>
          <p:nvPr>
            <p:ph type="body" sz="half" idx="2"/>
          </p:nvPr>
        </p:nvSpPr>
        <p:spPr>
          <a:xfrm>
            <a:off x="120580" y="2057400"/>
            <a:ext cx="11802835" cy="847592"/>
          </a:xfrm>
        </p:spPr>
        <p:txBody>
          <a:bodyPr/>
          <a:lstStyle/>
          <a:p>
            <a:r>
              <a:rPr lang="en-US" dirty="0">
                <a:latin typeface="Arial" panose="020B0604020202020204" pitchFamily="34" charset="0"/>
                <a:cs typeface="Arial" panose="020B0604020202020204" pitchFamily="34" charset="0"/>
              </a:rPr>
              <a:t>By auto-accounting, we control the source of each segment value such as receivables and revenues.</a:t>
            </a:r>
          </a:p>
          <a:p>
            <a:r>
              <a:rPr lang="en-US" dirty="0">
                <a:latin typeface="Arial" panose="020B0604020202020204" pitchFamily="34" charset="0"/>
                <a:cs typeface="Arial" panose="020B0604020202020204" pitchFamily="34" charset="0"/>
              </a:rPr>
              <a:t>It identifies the drive of the transactions such as invoices.</a:t>
            </a:r>
          </a:p>
        </p:txBody>
      </p:sp>
      <p:sp>
        <p:nvSpPr>
          <p:cNvPr id="5" name="Rectangle 4">
            <a:extLst>
              <a:ext uri="{FF2B5EF4-FFF2-40B4-BE49-F238E27FC236}">
                <a16:creationId xmlns:a16="http://schemas.microsoft.com/office/drawing/2014/main" id="{92E47BC3-7A15-E46E-788D-147422DEF26A}"/>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C61AB9-F773-0386-0037-F9116EA41CD4}"/>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7C5C1D16-8EFF-A076-170E-2DF31E2915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73B8C085-6145-3210-6928-7E9E9D5F0B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40510" y="3428999"/>
            <a:ext cx="5682343" cy="330944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3A733E6-7232-5BD2-72AF-A72BA71C9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6087" y="3428998"/>
            <a:ext cx="5797899" cy="3309441"/>
          </a:xfrm>
          <a:prstGeom prst="rect">
            <a:avLst/>
          </a:prstGeom>
        </p:spPr>
      </p:pic>
    </p:spTree>
    <p:extLst>
      <p:ext uri="{BB962C8B-B14F-4D97-AF65-F5344CB8AC3E}">
        <p14:creationId xmlns:p14="http://schemas.microsoft.com/office/powerpoint/2010/main" val="250936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E4E97-4858-4637-5A3E-EFBDC5202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2F86E-306E-4C24-137E-4BD91EFA6547}"/>
              </a:ext>
            </a:extLst>
          </p:cNvPr>
          <p:cNvSpPr>
            <a:spLocks noGrp="1"/>
          </p:cNvSpPr>
          <p:nvPr>
            <p:ph type="title"/>
          </p:nvPr>
        </p:nvSpPr>
        <p:spPr>
          <a:xfrm>
            <a:off x="3854293" y="659909"/>
            <a:ext cx="3932237" cy="533578"/>
          </a:xfrm>
        </p:spPr>
        <p:txBody>
          <a:bodyPr>
            <a:normAutofit/>
          </a:bodyPr>
          <a:lstStyle/>
          <a:p>
            <a:pPr algn="ctr"/>
            <a:r>
              <a:rPr lang="en-US" sz="2400" b="1" dirty="0">
                <a:latin typeface="Arial" panose="020B0604020202020204" pitchFamily="34" charset="0"/>
                <a:cs typeface="Arial" panose="020B0604020202020204" pitchFamily="34" charset="0"/>
              </a:rPr>
              <a:t>Transactions: Invoice</a:t>
            </a:r>
          </a:p>
        </p:txBody>
      </p:sp>
      <p:pic>
        <p:nvPicPr>
          <p:cNvPr id="10" name="Content Placeholder 9" descr="A logo of a globe with a graduation cap&#10;&#10;AI-generated content may be incorrect.">
            <a:extLst>
              <a:ext uri="{FF2B5EF4-FFF2-40B4-BE49-F238E27FC236}">
                <a16:creationId xmlns:a16="http://schemas.microsoft.com/office/drawing/2014/main" id="{C3B36FD6-CE2D-A2BC-3F5B-D0881B62770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5DD27238-7299-5698-B698-CE7BE0119475}"/>
              </a:ext>
            </a:extLst>
          </p:cNvPr>
          <p:cNvSpPr>
            <a:spLocks noGrp="1"/>
          </p:cNvSpPr>
          <p:nvPr>
            <p:ph type="body" sz="half" idx="2"/>
          </p:nvPr>
        </p:nvSpPr>
        <p:spPr>
          <a:xfrm>
            <a:off x="211015" y="1396195"/>
            <a:ext cx="11711353" cy="1481883"/>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Choose (class)  : Invoice.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the previously defined type and enter the date and </a:t>
            </a:r>
            <a:r>
              <a:rPr lang="en-US" dirty="0" err="1">
                <a:latin typeface="Arial" panose="020B0604020202020204" pitchFamily="34" charset="0"/>
                <a:cs typeface="Arial" panose="020B0604020202020204" pitchFamily="34" charset="0"/>
              </a:rPr>
              <a:t>Gl</a:t>
            </a:r>
            <a:r>
              <a:rPr lang="en-US" dirty="0">
                <a:latin typeface="Arial" panose="020B0604020202020204" pitchFamily="34" charset="0"/>
                <a:cs typeface="Arial" panose="020B0604020202020204" pitchFamily="34" charset="0"/>
              </a:rPr>
              <a:t> date.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Choose our customer from “Bill to”.</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Line Items we added the items then we saved and choose complete.</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9F70E03-1EC4-5FFE-5CFE-7A21A5246E6D}"/>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037890-FE20-D7D0-0899-250D4A4984A2}"/>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3BA176CB-6842-1DAC-032E-49490BFDE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F1B4F5B-6A42-9E6D-3126-37B468DFE1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5749" y="2989384"/>
            <a:ext cx="5411037" cy="3661237"/>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D2DF112-0AD5-E5B4-5DBC-9940FF8011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8286" y="2989384"/>
            <a:ext cx="6157964" cy="3712867"/>
          </a:xfrm>
          <a:prstGeom prst="rect">
            <a:avLst/>
          </a:prstGeom>
        </p:spPr>
      </p:pic>
      <p:sp>
        <p:nvSpPr>
          <p:cNvPr id="3" name="Rectangle 2"/>
          <p:cNvSpPr/>
          <p:nvPr/>
        </p:nvSpPr>
        <p:spPr>
          <a:xfrm>
            <a:off x="708660" y="3520440"/>
            <a:ext cx="205740" cy="125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137410" y="4286250"/>
            <a:ext cx="33147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11015" y="6412230"/>
            <a:ext cx="703385" cy="238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103620" y="3920490"/>
            <a:ext cx="558927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248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3AC1-B7EB-003E-ABA3-DE81A69EC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2CD1F-DDAA-C001-ADD4-C6AAFAC6974A}"/>
              </a:ext>
            </a:extLst>
          </p:cNvPr>
          <p:cNvSpPr>
            <a:spLocks noGrp="1"/>
          </p:cNvSpPr>
          <p:nvPr>
            <p:ph type="title"/>
          </p:nvPr>
        </p:nvSpPr>
        <p:spPr>
          <a:xfrm>
            <a:off x="4050237" y="647363"/>
            <a:ext cx="3932237" cy="485851"/>
          </a:xfrm>
        </p:spPr>
        <p:txBody>
          <a:bodyPr>
            <a:normAutofit/>
          </a:bodyPr>
          <a:lstStyle/>
          <a:p>
            <a:pPr algn="ctr"/>
            <a:r>
              <a:rPr lang="en-US" sz="2400" b="1" dirty="0">
                <a:latin typeface="Arial" panose="020B0604020202020204" pitchFamily="34" charset="0"/>
                <a:cs typeface="Arial" panose="020B0604020202020204" pitchFamily="34" charset="0"/>
              </a:rPr>
              <a:t>Transactions: Invoice</a:t>
            </a:r>
            <a:endParaRPr lang="en-US" sz="2400"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82E83E66-180A-E33D-A52C-871251BB2D6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D4AD0AA-589F-0D91-BEA5-FF05DF6A6406}"/>
              </a:ext>
            </a:extLst>
          </p:cNvPr>
          <p:cNvSpPr>
            <a:spLocks noGrp="1"/>
          </p:cNvSpPr>
          <p:nvPr>
            <p:ph type="body" sz="half" idx="2"/>
          </p:nvPr>
        </p:nvSpPr>
        <p:spPr>
          <a:xfrm>
            <a:off x="155749" y="1410301"/>
            <a:ext cx="11716377" cy="1041498"/>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a:t>
            </a:r>
            <a:r>
              <a:rPr lang="en-US" b="1" dirty="0">
                <a:latin typeface="Arial" panose="020B0604020202020204" pitchFamily="34" charset="0"/>
                <a:cs typeface="Arial" panose="020B0604020202020204" pitchFamily="34" charset="0"/>
              </a:rPr>
              <a:t>Tools </a:t>
            </a:r>
            <a:r>
              <a:rPr lang="en-US" dirty="0">
                <a:latin typeface="Arial" panose="020B0604020202020204" pitchFamily="34" charset="0"/>
                <a:cs typeface="Arial" panose="020B0604020202020204" pitchFamily="34" charset="0"/>
              </a:rPr>
              <a:t>choose </a:t>
            </a:r>
            <a:r>
              <a:rPr lang="en-US" b="1" dirty="0">
                <a:latin typeface="Arial" panose="020B0604020202020204" pitchFamily="34" charset="0"/>
                <a:cs typeface="Arial" panose="020B0604020202020204" pitchFamily="34" charset="0"/>
              </a:rPr>
              <a:t>Create Accounting </a:t>
            </a:r>
            <a:r>
              <a:rPr lang="en-US" dirty="0">
                <a:latin typeface="Arial" panose="020B0604020202020204" pitchFamily="34" charset="0"/>
                <a:cs typeface="Arial" panose="020B0604020202020204" pitchFamily="34" charset="0"/>
              </a:rPr>
              <a:t>to Generate accounting entries, Transfer to general ledger, and Error Identifications.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a:t>
            </a:r>
            <a:r>
              <a:rPr lang="en-US" b="1" dirty="0">
                <a:latin typeface="Arial" panose="020B0604020202020204" pitchFamily="34" charset="0"/>
                <a:cs typeface="Arial" panose="020B0604020202020204" pitchFamily="34" charset="0"/>
              </a:rPr>
              <a:t>Tools </a:t>
            </a:r>
            <a:r>
              <a:rPr lang="en-US" dirty="0">
                <a:latin typeface="Arial" panose="020B0604020202020204" pitchFamily="34" charset="0"/>
                <a:cs typeface="Arial" panose="020B0604020202020204" pitchFamily="34" charset="0"/>
              </a:rPr>
              <a:t>choose </a:t>
            </a:r>
            <a:r>
              <a:rPr lang="en-US" b="1" dirty="0">
                <a:latin typeface="Arial" panose="020B0604020202020204" pitchFamily="34" charset="0"/>
                <a:cs typeface="Arial" panose="020B0604020202020204" pitchFamily="34" charset="0"/>
              </a:rPr>
              <a:t>View Accounting </a:t>
            </a:r>
            <a:r>
              <a:rPr lang="en-US" dirty="0">
                <a:latin typeface="Arial" panose="020B0604020202020204" pitchFamily="34" charset="0"/>
                <a:cs typeface="Arial" panose="020B0604020202020204" pitchFamily="34" charset="0"/>
              </a:rPr>
              <a:t>to show accounting entries.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find </a:t>
            </a:r>
            <a:r>
              <a:rPr lang="en-US" b="1" dirty="0">
                <a:latin typeface="Arial" panose="020B0604020202020204" pitchFamily="34" charset="0"/>
                <a:cs typeface="Arial" panose="020B0604020202020204" pitchFamily="34" charset="0"/>
              </a:rPr>
              <a:t>Receivable</a:t>
            </a:r>
            <a:r>
              <a:rPr lang="en-US" dirty="0">
                <a:latin typeface="Arial" panose="020B0604020202020204" pitchFamily="34" charset="0"/>
                <a:cs typeface="Arial" panose="020B0604020202020204" pitchFamily="34" charset="0"/>
              </a:rPr>
              <a:t> in the </a:t>
            </a:r>
            <a:r>
              <a:rPr lang="en-US" b="1" dirty="0">
                <a:latin typeface="Arial" panose="020B0604020202020204" pitchFamily="34" charset="0"/>
                <a:cs typeface="Arial" panose="020B0604020202020204" pitchFamily="34" charset="0"/>
              </a:rPr>
              <a:t>Debit</a:t>
            </a:r>
            <a:r>
              <a:rPr lang="en-US" dirty="0">
                <a:latin typeface="Arial" panose="020B0604020202020204" pitchFamily="34" charset="0"/>
                <a:cs typeface="Arial" panose="020B0604020202020204" pitchFamily="34" charset="0"/>
              </a:rPr>
              <a:t> with the value of </a:t>
            </a:r>
            <a:r>
              <a:rPr lang="en-US" b="1" dirty="0">
                <a:latin typeface="Arial" panose="020B0604020202020204" pitchFamily="34" charset="0"/>
                <a:cs typeface="Arial" panose="020B0604020202020204" pitchFamily="34" charset="0"/>
              </a:rPr>
              <a:t>$10000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Revenue</a:t>
            </a:r>
            <a:r>
              <a:rPr lang="en-US" dirty="0">
                <a:latin typeface="Arial" panose="020B0604020202020204" pitchFamily="34" charset="0"/>
                <a:cs typeface="Arial" panose="020B0604020202020204" pitchFamily="34" charset="0"/>
              </a:rPr>
              <a:t> in the </a:t>
            </a:r>
            <a:r>
              <a:rPr lang="en-US" b="1" dirty="0">
                <a:latin typeface="Arial" panose="020B0604020202020204" pitchFamily="34" charset="0"/>
                <a:cs typeface="Arial" panose="020B0604020202020204" pitchFamily="34" charset="0"/>
              </a:rPr>
              <a:t>Credit</a:t>
            </a:r>
            <a:r>
              <a:rPr lang="en-US" dirty="0">
                <a:latin typeface="Arial" panose="020B0604020202020204" pitchFamily="34" charset="0"/>
                <a:cs typeface="Arial" panose="020B0604020202020204" pitchFamily="34" charset="0"/>
              </a:rPr>
              <a:t> with a value of </a:t>
            </a:r>
            <a:r>
              <a:rPr lang="en-US" b="1" dirty="0">
                <a:latin typeface="Arial" panose="020B0604020202020204" pitchFamily="34" charset="0"/>
                <a:cs typeface="Arial" panose="020B0604020202020204" pitchFamily="34" charset="0"/>
              </a:rPr>
              <a:t>$10000.</a:t>
            </a:r>
          </a:p>
        </p:txBody>
      </p:sp>
      <p:sp>
        <p:nvSpPr>
          <p:cNvPr id="5" name="Rectangle 4">
            <a:extLst>
              <a:ext uri="{FF2B5EF4-FFF2-40B4-BE49-F238E27FC236}">
                <a16:creationId xmlns:a16="http://schemas.microsoft.com/office/drawing/2014/main" id="{78C111F1-C96C-E9DC-4393-A5F08C534602}"/>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092A7CD-6DBE-26F7-ACB5-D1C69DCB994D}"/>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9ACC90FF-1C9A-4A7C-18A2-E218D7DE1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9740E5B-00C2-39F5-754E-62D32D2498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38838" y="2588116"/>
            <a:ext cx="4816510" cy="3085435"/>
          </a:xfrm>
          <a:prstGeom prst="rect">
            <a:avLst/>
          </a:prstGeom>
        </p:spPr>
      </p:pic>
      <p:pic>
        <p:nvPicPr>
          <p:cNvPr id="13" name="Picture 12">
            <a:extLst>
              <a:ext uri="{FF2B5EF4-FFF2-40B4-BE49-F238E27FC236}">
                <a16:creationId xmlns:a16="http://schemas.microsoft.com/office/drawing/2014/main" id="{40CAF2DD-A57D-8B12-12B6-8E5184A7E0D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5673551"/>
            <a:ext cx="12191999" cy="1124159"/>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7375C08D-B537-F94C-0C45-B3AF8F20A4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93000" y="2588115"/>
            <a:ext cx="3143250" cy="3085435"/>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66693EC2-F272-B64A-009D-2BB27C8343F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5750" y="2491991"/>
            <a:ext cx="3632479" cy="3181559"/>
          </a:xfrm>
          <a:prstGeom prst="rect">
            <a:avLst/>
          </a:prstGeom>
        </p:spPr>
      </p:pic>
      <p:sp>
        <p:nvSpPr>
          <p:cNvPr id="3" name="Rectangle 2"/>
          <p:cNvSpPr/>
          <p:nvPr/>
        </p:nvSpPr>
        <p:spPr>
          <a:xfrm>
            <a:off x="155749" y="2491991"/>
            <a:ext cx="724361" cy="2368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02188" y="3246115"/>
            <a:ext cx="2098112" cy="15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8893000" y="2557308"/>
            <a:ext cx="833930" cy="265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063990" y="3361674"/>
            <a:ext cx="2217420" cy="161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149090" y="3678952"/>
            <a:ext cx="1131570" cy="304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893000" y="6044962"/>
            <a:ext cx="605330" cy="184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8893000" y="6447109"/>
            <a:ext cx="491030" cy="161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643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0B39B-C25F-F7D4-2031-3C15C20EB321}"/>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56F8AA-E839-7E15-6601-745EAB4F4C1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lack background with white text&#10;&#10;AI-generated content may be incorrect.">
            <a:extLst>
              <a:ext uri="{FF2B5EF4-FFF2-40B4-BE49-F238E27FC236}">
                <a16:creationId xmlns:a16="http://schemas.microsoft.com/office/drawing/2014/main" id="{2FC3D27D-5A27-32A2-A329-64274DD043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5" name="Content Placeholder 9" descr="A logo of a globe with a graduation cap&#10;&#10;AI-generated content may be incorrect.">
            <a:extLst>
              <a:ext uri="{FF2B5EF4-FFF2-40B4-BE49-F238E27FC236}">
                <a16:creationId xmlns:a16="http://schemas.microsoft.com/office/drawing/2014/main" id="{049975D6-D5AA-B1F2-94FD-149CFA8194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sp>
        <p:nvSpPr>
          <p:cNvPr id="6" name="TextBox 5">
            <a:extLst>
              <a:ext uri="{FF2B5EF4-FFF2-40B4-BE49-F238E27FC236}">
                <a16:creationId xmlns:a16="http://schemas.microsoft.com/office/drawing/2014/main" id="{6DF67847-B985-4EC4-EF25-6C9A8FCBBE91}"/>
              </a:ext>
            </a:extLst>
          </p:cNvPr>
          <p:cNvSpPr txBox="1"/>
          <p:nvPr/>
        </p:nvSpPr>
        <p:spPr>
          <a:xfrm>
            <a:off x="4158023" y="740775"/>
            <a:ext cx="4305752"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Transactions: Memo Line</a:t>
            </a:r>
          </a:p>
        </p:txBody>
      </p:sp>
      <p:sp>
        <p:nvSpPr>
          <p:cNvPr id="8" name="TextBox 7">
            <a:extLst>
              <a:ext uri="{FF2B5EF4-FFF2-40B4-BE49-F238E27FC236}">
                <a16:creationId xmlns:a16="http://schemas.microsoft.com/office/drawing/2014/main" id="{F73A4FB3-6977-60FF-2279-D5FA6EFD50DF}"/>
              </a:ext>
            </a:extLst>
          </p:cNvPr>
          <p:cNvSpPr txBox="1"/>
          <p:nvPr/>
        </p:nvSpPr>
        <p:spPr>
          <a:xfrm>
            <a:off x="352210" y="1616513"/>
            <a:ext cx="1102594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After we define the product in memo line, we start creating standard memo line transaction to notice and confirm the results.</a:t>
            </a:r>
          </a:p>
        </p:txBody>
      </p:sp>
      <p:sp>
        <p:nvSpPr>
          <p:cNvPr id="11" name="TextBox 10">
            <a:extLst>
              <a:ext uri="{FF2B5EF4-FFF2-40B4-BE49-F238E27FC236}">
                <a16:creationId xmlns:a16="http://schemas.microsoft.com/office/drawing/2014/main" id="{4AE880F6-C7E7-2E1A-0354-FC3D27E563FC}"/>
              </a:ext>
            </a:extLst>
          </p:cNvPr>
          <p:cNvSpPr txBox="1"/>
          <p:nvPr/>
        </p:nvSpPr>
        <p:spPr>
          <a:xfrm>
            <a:off x="216816" y="2868083"/>
            <a:ext cx="4458879" cy="258532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Steps to be followed:</a:t>
            </a:r>
          </a:p>
          <a:p>
            <a:pPr marL="342900" indent="-342900">
              <a:buFont typeface="+mj-lt"/>
              <a:buAutoNum type="arabicPeriod"/>
            </a:pPr>
            <a:r>
              <a:rPr lang="en-US" dirty="0">
                <a:latin typeface="Arial" panose="020B0604020202020204" pitchFamily="34" charset="0"/>
                <a:cs typeface="Arial" panose="020B0604020202020204" pitchFamily="34" charset="0"/>
              </a:rPr>
              <a:t> Transaction&gt; transaction.</a:t>
            </a:r>
          </a:p>
          <a:p>
            <a:pPr marL="342900" indent="-342900">
              <a:buFont typeface="+mj-lt"/>
              <a:buAutoNum type="arabicPeriod"/>
            </a:pPr>
            <a:r>
              <a:rPr lang="en-US" dirty="0">
                <a:latin typeface="Arial" panose="020B0604020202020204" pitchFamily="34" charset="0"/>
                <a:cs typeface="Arial" panose="020B0604020202020204" pitchFamily="34" charset="0"/>
              </a:rPr>
              <a:t>From class we choose invoice</a:t>
            </a:r>
          </a:p>
          <a:p>
            <a:pPr marL="342900" indent="-342900">
              <a:buFont typeface="+mj-lt"/>
              <a:buAutoNum type="arabicPeriod"/>
            </a:pPr>
            <a:r>
              <a:rPr lang="en-US" dirty="0">
                <a:latin typeface="Arial" panose="020B0604020202020204" pitchFamily="34" charset="0"/>
                <a:cs typeface="Arial" panose="020B0604020202020204" pitchFamily="34" charset="0"/>
              </a:rPr>
              <a:t>.Start to choose customer and define other required data.</a:t>
            </a:r>
          </a:p>
          <a:p>
            <a:pPr marL="342900" indent="-342900">
              <a:buFont typeface="+mj-lt"/>
              <a:buAutoNum type="arabicPeriod"/>
            </a:pPr>
            <a:r>
              <a:rPr lang="en-US" dirty="0">
                <a:latin typeface="Arial" panose="020B0604020202020204" pitchFamily="34" charset="0"/>
                <a:cs typeface="Arial" panose="020B0604020202020204" pitchFamily="34" charset="0"/>
              </a:rPr>
              <a:t>From line Items we add the items and memo line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shown:</a:t>
            </a:r>
          </a:p>
        </p:txBody>
      </p:sp>
      <p:pic>
        <p:nvPicPr>
          <p:cNvPr id="15" name="Picture 14">
            <a:extLst>
              <a:ext uri="{FF2B5EF4-FFF2-40B4-BE49-F238E27FC236}">
                <a16:creationId xmlns:a16="http://schemas.microsoft.com/office/drawing/2014/main" id="{A6A1371D-129A-DF60-0FB5-40EC3B2600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8157" y="2270239"/>
            <a:ext cx="7621400" cy="4529970"/>
          </a:xfrm>
          <a:prstGeom prst="rect">
            <a:avLst/>
          </a:prstGeom>
        </p:spPr>
      </p:pic>
      <p:sp>
        <p:nvSpPr>
          <p:cNvPr id="21" name="TextBox 20">
            <a:extLst>
              <a:ext uri="{FF2B5EF4-FFF2-40B4-BE49-F238E27FC236}">
                <a16:creationId xmlns:a16="http://schemas.microsoft.com/office/drawing/2014/main" id="{C794E43D-1BB1-97AE-6C10-02D71B27CE0C}"/>
              </a:ext>
            </a:extLst>
          </p:cNvPr>
          <p:cNvSpPr txBox="1"/>
          <p:nvPr/>
        </p:nvSpPr>
        <p:spPr>
          <a:xfrm>
            <a:off x="5010149" y="2868083"/>
            <a:ext cx="590453" cy="200709"/>
          </a:xfrm>
          <a:prstGeom prst="rect">
            <a:avLst/>
          </a:prstGeom>
          <a:noFill/>
          <a:ln w="19050">
            <a:solidFill>
              <a:srgbClr val="FF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746B5FB2-9197-452A-0BCB-7D878834D057}"/>
              </a:ext>
            </a:extLst>
          </p:cNvPr>
          <p:cNvSpPr txBox="1"/>
          <p:nvPr/>
        </p:nvSpPr>
        <p:spPr>
          <a:xfrm>
            <a:off x="5114924" y="3123934"/>
            <a:ext cx="445455" cy="104357"/>
          </a:xfrm>
          <a:prstGeom prst="rect">
            <a:avLst/>
          </a:prstGeom>
          <a:noFill/>
          <a:ln w="19050">
            <a:solidFill>
              <a:srgbClr val="FF0000"/>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5CF11ECE-1A89-E856-BB2C-A18D5CCC9F49}"/>
              </a:ext>
            </a:extLst>
          </p:cNvPr>
          <p:cNvSpPr txBox="1"/>
          <p:nvPr/>
        </p:nvSpPr>
        <p:spPr>
          <a:xfrm>
            <a:off x="7886699" y="2574565"/>
            <a:ext cx="397693" cy="92435"/>
          </a:xfrm>
          <a:prstGeom prst="rect">
            <a:avLst/>
          </a:prstGeom>
          <a:noFill/>
          <a:ln w="19050">
            <a:solidFill>
              <a:srgbClr val="FF0000"/>
            </a:solidFill>
          </a:ln>
        </p:spPr>
        <p:txBody>
          <a:bodyPr wrap="square" rtlCol="0">
            <a:spAutoFit/>
          </a:bodyPr>
          <a:lstStyle/>
          <a:p>
            <a:endParaRPr lang="en-US" dirty="0"/>
          </a:p>
        </p:txBody>
      </p:sp>
      <p:sp>
        <p:nvSpPr>
          <p:cNvPr id="24" name="TextBox 23">
            <a:extLst>
              <a:ext uri="{FF2B5EF4-FFF2-40B4-BE49-F238E27FC236}">
                <a16:creationId xmlns:a16="http://schemas.microsoft.com/office/drawing/2014/main" id="{AD988F0F-8651-5ED1-A54E-33AD691E9E2B}"/>
              </a:ext>
            </a:extLst>
          </p:cNvPr>
          <p:cNvSpPr txBox="1"/>
          <p:nvPr/>
        </p:nvSpPr>
        <p:spPr>
          <a:xfrm>
            <a:off x="7221032" y="3905668"/>
            <a:ext cx="590550" cy="104357"/>
          </a:xfrm>
          <a:prstGeom prst="rect">
            <a:avLst/>
          </a:prstGeom>
          <a:noFill/>
          <a:ln w="19050">
            <a:solidFill>
              <a:srgbClr val="FF0000"/>
            </a:solidFill>
          </a:ln>
        </p:spPr>
        <p:txBody>
          <a:bodyPr wrap="square" rtlCol="0">
            <a:spAutoFit/>
          </a:bodyPr>
          <a:lstStyle/>
          <a:p>
            <a:endParaRPr lang="en-US" dirty="0"/>
          </a:p>
        </p:txBody>
      </p:sp>
      <p:sp>
        <p:nvSpPr>
          <p:cNvPr id="29" name="TextBox 28">
            <a:extLst>
              <a:ext uri="{FF2B5EF4-FFF2-40B4-BE49-F238E27FC236}">
                <a16:creationId xmlns:a16="http://schemas.microsoft.com/office/drawing/2014/main" id="{91C3EE99-304B-341E-99B5-AD4E6E91F759}"/>
              </a:ext>
            </a:extLst>
          </p:cNvPr>
          <p:cNvSpPr txBox="1"/>
          <p:nvPr/>
        </p:nvSpPr>
        <p:spPr>
          <a:xfrm>
            <a:off x="4747197" y="6574893"/>
            <a:ext cx="590453" cy="200709"/>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36059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95546-D669-B791-CAFB-FCB3CB599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C2E6-3423-77AC-CE58-CF4BD7F7A6B1}"/>
              </a:ext>
            </a:extLst>
          </p:cNvPr>
          <p:cNvSpPr>
            <a:spLocks noGrp="1"/>
          </p:cNvSpPr>
          <p:nvPr>
            <p:ph type="title"/>
          </p:nvPr>
        </p:nvSpPr>
        <p:spPr>
          <a:xfrm flipV="1">
            <a:off x="2262433" y="2057399"/>
            <a:ext cx="2509592" cy="45719"/>
          </a:xfrm>
        </p:spPr>
        <p:txBody>
          <a:bodyPr>
            <a:normAutofit fontScale="90000"/>
          </a:bodyPr>
          <a:lstStyle/>
          <a:p>
            <a:endParaRPr lang="en-US" dirty="0"/>
          </a:p>
        </p:txBody>
      </p:sp>
      <p:pic>
        <p:nvPicPr>
          <p:cNvPr id="10" name="Content Placeholder 9" descr="A logo of a globe with a graduation cap&#10;&#10;AI-generated content may be incorrect.">
            <a:extLst>
              <a:ext uri="{FF2B5EF4-FFF2-40B4-BE49-F238E27FC236}">
                <a16:creationId xmlns:a16="http://schemas.microsoft.com/office/drawing/2014/main" id="{2291F67C-5770-BD4A-6E6D-3E43C08C03A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54148CD7-304A-C894-BDE4-D3880CE1EFD0}"/>
              </a:ext>
            </a:extLst>
          </p:cNvPr>
          <p:cNvSpPr>
            <a:spLocks noGrp="1"/>
          </p:cNvSpPr>
          <p:nvPr>
            <p:ph type="body" sz="half" idx="2"/>
          </p:nvPr>
        </p:nvSpPr>
        <p:spPr>
          <a:xfrm flipH="1">
            <a:off x="5667571" y="1847971"/>
            <a:ext cx="45719" cy="209428"/>
          </a:xfrm>
        </p:spPr>
        <p:txBody>
          <a:bodyPr>
            <a:normAutofit fontScale="62500" lnSpcReduction="20000"/>
          </a:bodyPr>
          <a:lstStyle/>
          <a:p>
            <a:endParaRPr lang="en-US"/>
          </a:p>
        </p:txBody>
      </p:sp>
      <p:sp>
        <p:nvSpPr>
          <p:cNvPr id="5" name="Rectangle 4">
            <a:extLst>
              <a:ext uri="{FF2B5EF4-FFF2-40B4-BE49-F238E27FC236}">
                <a16:creationId xmlns:a16="http://schemas.microsoft.com/office/drawing/2014/main" id="{88233D0E-3360-7D21-B0BC-DAC86BEC96E1}"/>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D25AFB-9F3B-44DD-EF38-4A25247C4EEC}"/>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209EA93A-CD69-B992-ADA1-FA50CD8DE2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9108730F-B1AC-B95A-E3D7-E99BB9B4369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2022" y="1381386"/>
            <a:ext cx="11487955" cy="2372379"/>
          </a:xfrm>
          <a:prstGeom prst="rect">
            <a:avLst/>
          </a:prstGeom>
        </p:spPr>
      </p:pic>
      <p:pic>
        <p:nvPicPr>
          <p:cNvPr id="36" name="Picture 35">
            <a:extLst>
              <a:ext uri="{FF2B5EF4-FFF2-40B4-BE49-F238E27FC236}">
                <a16:creationId xmlns:a16="http://schemas.microsoft.com/office/drawing/2014/main" id="{C54E3DFD-1F4D-725C-66C6-4FCFD4E655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2022" y="3952445"/>
            <a:ext cx="11487955" cy="897497"/>
          </a:xfrm>
          <a:prstGeom prst="rect">
            <a:avLst/>
          </a:prstGeom>
        </p:spPr>
      </p:pic>
      <p:sp>
        <p:nvSpPr>
          <p:cNvPr id="48" name="TextBox 47">
            <a:extLst>
              <a:ext uri="{FF2B5EF4-FFF2-40B4-BE49-F238E27FC236}">
                <a16:creationId xmlns:a16="http://schemas.microsoft.com/office/drawing/2014/main" id="{92D3FE03-7516-4F5B-CE88-637899C74649}"/>
              </a:ext>
            </a:extLst>
          </p:cNvPr>
          <p:cNvSpPr txBox="1"/>
          <p:nvPr/>
        </p:nvSpPr>
        <p:spPr>
          <a:xfrm>
            <a:off x="751598" y="5276997"/>
            <a:ext cx="10878531"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We notice that:</a:t>
            </a:r>
          </a:p>
          <a:p>
            <a:r>
              <a:rPr lang="en-US" dirty="0">
                <a:latin typeface="Arial" panose="020B0604020202020204" pitchFamily="34" charset="0"/>
                <a:cs typeface="Arial" panose="020B0604020202020204" pitchFamily="34" charset="0"/>
              </a:rPr>
              <a:t> When we make view accounting to see the effects, we see that it traces the product " keyboard" as separate revenue account and charges it the amount of memo line we have added " </a:t>
            </a:r>
            <a:r>
              <a:rPr lang="en-US" dirty="0">
                <a:solidFill>
                  <a:srgbClr val="FF0000"/>
                </a:solidFill>
                <a:latin typeface="Arial" panose="020B0604020202020204" pitchFamily="34" charset="0"/>
                <a:cs typeface="Arial" panose="020B0604020202020204" pitchFamily="34" charset="0"/>
              </a:rPr>
              <a:t>5000</a:t>
            </a:r>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3012DEE4-0A3D-45C1-DFAC-61E791222E5E}"/>
              </a:ext>
            </a:extLst>
          </p:cNvPr>
          <p:cNvSpPr txBox="1"/>
          <p:nvPr/>
        </p:nvSpPr>
        <p:spPr>
          <a:xfrm>
            <a:off x="2371725" y="3016133"/>
            <a:ext cx="1923953" cy="209427"/>
          </a:xfrm>
          <a:prstGeom prst="rect">
            <a:avLst/>
          </a:prstGeom>
          <a:noFill/>
          <a:ln w="19050">
            <a:solidFill>
              <a:srgbClr val="FF0000"/>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A604C874-CD2F-F375-EAE7-A987A9758755}"/>
              </a:ext>
            </a:extLst>
          </p:cNvPr>
          <p:cNvSpPr txBox="1"/>
          <p:nvPr/>
        </p:nvSpPr>
        <p:spPr>
          <a:xfrm>
            <a:off x="9115425" y="3010146"/>
            <a:ext cx="638078" cy="209427"/>
          </a:xfrm>
          <a:prstGeom prst="rect">
            <a:avLst/>
          </a:prstGeom>
          <a:noFill/>
          <a:ln w="19050">
            <a:solidFill>
              <a:srgbClr val="FF0000"/>
            </a:solidFill>
          </a:ln>
        </p:spPr>
        <p:txBody>
          <a:bodyPr wrap="square" rtlCol="0">
            <a:spAutoFit/>
          </a:bodyPr>
          <a:lstStyle/>
          <a:p>
            <a:endParaRPr lang="en-US" dirty="0"/>
          </a:p>
        </p:txBody>
      </p:sp>
      <p:sp>
        <p:nvSpPr>
          <p:cNvPr id="24" name="TextBox 23">
            <a:extLst>
              <a:ext uri="{FF2B5EF4-FFF2-40B4-BE49-F238E27FC236}">
                <a16:creationId xmlns:a16="http://schemas.microsoft.com/office/drawing/2014/main" id="{5C639CD1-34EE-7B85-C24B-C5443B5B2123}"/>
              </a:ext>
            </a:extLst>
          </p:cNvPr>
          <p:cNvSpPr txBox="1"/>
          <p:nvPr/>
        </p:nvSpPr>
        <p:spPr>
          <a:xfrm>
            <a:off x="8639175" y="4577577"/>
            <a:ext cx="628553" cy="200747"/>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52091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3AD995-CE4E-8267-EEB1-E01EA9EB972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E61B57D-8FEC-9F2D-1209-983DEE2D931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AI-generated content may be incorrect.">
            <a:extLst>
              <a:ext uri="{FF2B5EF4-FFF2-40B4-BE49-F238E27FC236}">
                <a16:creationId xmlns:a16="http://schemas.microsoft.com/office/drawing/2014/main" id="{601B4A22-E9F5-5924-3309-8EE02A694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5" name="Content Placeholder 9" descr="A logo of a globe with a graduation cap&#10;&#10;AI-generated content may be incorrect.">
            <a:extLst>
              <a:ext uri="{FF2B5EF4-FFF2-40B4-BE49-F238E27FC236}">
                <a16:creationId xmlns:a16="http://schemas.microsoft.com/office/drawing/2014/main" id="{5AC8FDA3-DE50-EA0D-982A-5936AD75F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sp>
        <p:nvSpPr>
          <p:cNvPr id="6" name="TextBox 5">
            <a:extLst>
              <a:ext uri="{FF2B5EF4-FFF2-40B4-BE49-F238E27FC236}">
                <a16:creationId xmlns:a16="http://schemas.microsoft.com/office/drawing/2014/main" id="{D9B0A75E-3339-B12E-89BF-AB9D709CA81E}"/>
              </a:ext>
            </a:extLst>
          </p:cNvPr>
          <p:cNvSpPr txBox="1"/>
          <p:nvPr/>
        </p:nvSpPr>
        <p:spPr>
          <a:xfrm>
            <a:off x="4034869" y="671549"/>
            <a:ext cx="4638946"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Transactions: Credit Memo</a:t>
            </a:r>
          </a:p>
        </p:txBody>
      </p:sp>
      <p:sp>
        <p:nvSpPr>
          <p:cNvPr id="7" name="TextBox 6">
            <a:extLst>
              <a:ext uri="{FF2B5EF4-FFF2-40B4-BE49-F238E27FC236}">
                <a16:creationId xmlns:a16="http://schemas.microsoft.com/office/drawing/2014/main" id="{71E3DD0D-AD58-B440-829F-F1D78215F71B}"/>
              </a:ext>
            </a:extLst>
          </p:cNvPr>
          <p:cNvSpPr txBox="1"/>
          <p:nvPr/>
        </p:nvSpPr>
        <p:spPr>
          <a:xfrm>
            <a:off x="414779" y="1506701"/>
            <a:ext cx="1082197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When we have a decrease in the customer obligations for the entity, we have to make a credit memo transaction.</a:t>
            </a:r>
          </a:p>
        </p:txBody>
      </p:sp>
      <p:sp>
        <p:nvSpPr>
          <p:cNvPr id="8" name="TextBox 7">
            <a:extLst>
              <a:ext uri="{FF2B5EF4-FFF2-40B4-BE49-F238E27FC236}">
                <a16:creationId xmlns:a16="http://schemas.microsoft.com/office/drawing/2014/main" id="{6824552A-301B-050C-5EA6-3EB71CB7D89E}"/>
              </a:ext>
            </a:extLst>
          </p:cNvPr>
          <p:cNvSpPr txBox="1"/>
          <p:nvPr/>
        </p:nvSpPr>
        <p:spPr>
          <a:xfrm>
            <a:off x="414779" y="2828176"/>
            <a:ext cx="3450211" cy="286232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Steps to be followed: </a:t>
            </a:r>
          </a:p>
          <a:p>
            <a:r>
              <a:rPr lang="en-US" dirty="0">
                <a:latin typeface="Arial" panose="020B0604020202020204" pitchFamily="34" charset="0"/>
                <a:cs typeface="Arial" panose="020B0604020202020204" pitchFamily="34" charset="0"/>
              </a:rPr>
              <a:t>1- choose credit memo from class.</a:t>
            </a:r>
          </a:p>
          <a:p>
            <a:r>
              <a:rPr lang="en-US" dirty="0">
                <a:latin typeface="Arial" panose="020B0604020202020204" pitchFamily="34" charset="0"/>
                <a:cs typeface="Arial" panose="020B0604020202020204" pitchFamily="34" charset="0"/>
              </a:rPr>
              <a:t>2- choose your customer and add the other required data.</a:t>
            </a:r>
          </a:p>
          <a:p>
            <a:r>
              <a:rPr lang="en-US" dirty="0">
                <a:latin typeface="Arial" panose="020B0604020202020204" pitchFamily="34" charset="0"/>
                <a:cs typeface="Arial" panose="020B0604020202020204" pitchFamily="34" charset="0"/>
              </a:rPr>
              <a:t> 3- From Line Items section we add the item with a negative amount.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shown:</a:t>
            </a:r>
          </a:p>
        </p:txBody>
      </p:sp>
      <p:pic>
        <p:nvPicPr>
          <p:cNvPr id="10" name="Picture 9">
            <a:extLst>
              <a:ext uri="{FF2B5EF4-FFF2-40B4-BE49-F238E27FC236}">
                <a16:creationId xmlns:a16="http://schemas.microsoft.com/office/drawing/2014/main" id="{BF7F22EC-5D83-0AF2-D758-A1DD2EB6FB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4869" y="1919896"/>
            <a:ext cx="7951774" cy="4805853"/>
          </a:xfrm>
          <a:prstGeom prst="rect">
            <a:avLst/>
          </a:prstGeom>
        </p:spPr>
      </p:pic>
      <p:sp>
        <p:nvSpPr>
          <p:cNvPr id="18" name="TextBox 17">
            <a:extLst>
              <a:ext uri="{FF2B5EF4-FFF2-40B4-BE49-F238E27FC236}">
                <a16:creationId xmlns:a16="http://schemas.microsoft.com/office/drawing/2014/main" id="{2498029C-DE38-D462-102F-0DDE44EEDB5E}"/>
              </a:ext>
            </a:extLst>
          </p:cNvPr>
          <p:cNvSpPr txBox="1"/>
          <p:nvPr/>
        </p:nvSpPr>
        <p:spPr>
          <a:xfrm flipV="1">
            <a:off x="4724400" y="2646620"/>
            <a:ext cx="432381" cy="193876"/>
          </a:xfrm>
          <a:prstGeom prst="rect">
            <a:avLst/>
          </a:prstGeom>
          <a:noFill/>
          <a:ln w="31750">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CD9A4CA1-C28D-1764-374B-C555BD372CC2}"/>
              </a:ext>
            </a:extLst>
          </p:cNvPr>
          <p:cNvSpPr txBox="1"/>
          <p:nvPr/>
        </p:nvSpPr>
        <p:spPr>
          <a:xfrm flipV="1">
            <a:off x="4724400" y="2821891"/>
            <a:ext cx="496171" cy="193877"/>
          </a:xfrm>
          <a:prstGeom prst="rect">
            <a:avLst/>
          </a:prstGeom>
          <a:noFill/>
          <a:ln w="31750">
            <a:solidFill>
              <a:srgbClr val="FF000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12C70139-C941-9FFB-D605-16292D50E9B3}"/>
              </a:ext>
            </a:extLst>
          </p:cNvPr>
          <p:cNvSpPr txBox="1"/>
          <p:nvPr/>
        </p:nvSpPr>
        <p:spPr>
          <a:xfrm flipV="1">
            <a:off x="7496309" y="2289479"/>
            <a:ext cx="470481" cy="134083"/>
          </a:xfrm>
          <a:prstGeom prst="rect">
            <a:avLst/>
          </a:prstGeom>
          <a:noFill/>
          <a:ln w="31750">
            <a:solidFill>
              <a:srgbClr val="FF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B5D49C49-C3F8-EE44-921E-F3873AAACF02}"/>
              </a:ext>
            </a:extLst>
          </p:cNvPr>
          <p:cNvSpPr txBox="1"/>
          <p:nvPr/>
        </p:nvSpPr>
        <p:spPr>
          <a:xfrm flipV="1">
            <a:off x="6924675" y="3629025"/>
            <a:ext cx="480877" cy="219075"/>
          </a:xfrm>
          <a:prstGeom prst="rect">
            <a:avLst/>
          </a:prstGeom>
          <a:noFill/>
          <a:ln w="31750">
            <a:solidFill>
              <a:srgbClr val="FF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2A9B51B6-632D-EA68-3455-29F7FE931AD8}"/>
              </a:ext>
            </a:extLst>
          </p:cNvPr>
          <p:cNvSpPr txBox="1"/>
          <p:nvPr/>
        </p:nvSpPr>
        <p:spPr>
          <a:xfrm flipV="1">
            <a:off x="4203409" y="6506308"/>
            <a:ext cx="1041981" cy="219076"/>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58445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3AD995-CE4E-8267-EEB1-E01EA9EB972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E61B57D-8FEC-9F2D-1209-983DEE2D931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AI-generated content may be incorrect.">
            <a:extLst>
              <a:ext uri="{FF2B5EF4-FFF2-40B4-BE49-F238E27FC236}">
                <a16:creationId xmlns:a16="http://schemas.microsoft.com/office/drawing/2014/main" id="{601B4A22-E9F5-5924-3309-8EE02A694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5" name="Content Placeholder 9" descr="A logo of a globe with a graduation cap&#10;&#10;AI-generated content may be incorrect.">
            <a:extLst>
              <a:ext uri="{FF2B5EF4-FFF2-40B4-BE49-F238E27FC236}">
                <a16:creationId xmlns:a16="http://schemas.microsoft.com/office/drawing/2014/main" id="{5AC8FDA3-DE50-EA0D-982A-5936AD75F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7" name="Picture 6">
            <a:extLst>
              <a:ext uri="{FF2B5EF4-FFF2-40B4-BE49-F238E27FC236}">
                <a16:creationId xmlns:a16="http://schemas.microsoft.com/office/drawing/2014/main" id="{6B91A53B-043D-D021-D3DF-25563AA3F94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056" y="1304792"/>
            <a:ext cx="11501887" cy="2535810"/>
          </a:xfrm>
          <a:prstGeom prst="rect">
            <a:avLst/>
          </a:prstGeom>
        </p:spPr>
      </p:pic>
      <p:pic>
        <p:nvPicPr>
          <p:cNvPr id="9" name="Picture 8">
            <a:extLst>
              <a:ext uri="{FF2B5EF4-FFF2-40B4-BE49-F238E27FC236}">
                <a16:creationId xmlns:a16="http://schemas.microsoft.com/office/drawing/2014/main" id="{9DBDC9E0-9E9D-57C0-A832-E34C4D2FD8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2527" y="4012180"/>
            <a:ext cx="11846944" cy="681199"/>
          </a:xfrm>
          <a:prstGeom prst="rect">
            <a:avLst/>
          </a:prstGeom>
        </p:spPr>
      </p:pic>
      <p:sp>
        <p:nvSpPr>
          <p:cNvPr id="25" name="TextBox 24">
            <a:extLst>
              <a:ext uri="{FF2B5EF4-FFF2-40B4-BE49-F238E27FC236}">
                <a16:creationId xmlns:a16="http://schemas.microsoft.com/office/drawing/2014/main" id="{19E4CBC5-FE77-12C6-B3B9-F3F003580737}"/>
              </a:ext>
            </a:extLst>
          </p:cNvPr>
          <p:cNvSpPr txBox="1"/>
          <p:nvPr/>
        </p:nvSpPr>
        <p:spPr>
          <a:xfrm>
            <a:off x="619432" y="5329261"/>
            <a:ext cx="1095313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When we view accounting we notice that the receivables will be credited and the revenue will be debited by the amount we credit in the transaction.</a:t>
            </a:r>
          </a:p>
        </p:txBody>
      </p:sp>
      <p:sp>
        <p:nvSpPr>
          <p:cNvPr id="13" name="TextBox 12">
            <a:extLst>
              <a:ext uri="{FF2B5EF4-FFF2-40B4-BE49-F238E27FC236}">
                <a16:creationId xmlns:a16="http://schemas.microsoft.com/office/drawing/2014/main" id="{D0EA846E-386B-3070-E630-75556B67B5D9}"/>
              </a:ext>
            </a:extLst>
          </p:cNvPr>
          <p:cNvSpPr txBox="1"/>
          <p:nvPr/>
        </p:nvSpPr>
        <p:spPr>
          <a:xfrm flipV="1">
            <a:off x="8791576" y="4448848"/>
            <a:ext cx="470481" cy="134083"/>
          </a:xfrm>
          <a:prstGeom prst="rect">
            <a:avLst/>
          </a:prstGeom>
          <a:noFill/>
          <a:ln w="31750">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E866E72B-2C3B-F6D6-A5EB-EEA2DA3FCA0F}"/>
              </a:ext>
            </a:extLst>
          </p:cNvPr>
          <p:cNvSpPr txBox="1"/>
          <p:nvPr/>
        </p:nvSpPr>
        <p:spPr>
          <a:xfrm flipV="1">
            <a:off x="8791576" y="4194562"/>
            <a:ext cx="581024" cy="205987"/>
          </a:xfrm>
          <a:prstGeom prst="rect">
            <a:avLst/>
          </a:prstGeom>
          <a:noFill/>
          <a:ln w="31750">
            <a:solidFill>
              <a:srgbClr val="FF0000"/>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A29EF70C-4AC6-EA24-E66B-337CF2B8BA24}"/>
              </a:ext>
            </a:extLst>
          </p:cNvPr>
          <p:cNvSpPr txBox="1"/>
          <p:nvPr/>
        </p:nvSpPr>
        <p:spPr>
          <a:xfrm flipV="1">
            <a:off x="7400925" y="3046334"/>
            <a:ext cx="470481" cy="134083"/>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7829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3AD995-CE4E-8267-EEB1-E01EA9EB972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E61B57D-8FEC-9F2D-1209-983DEE2D931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AI-generated content may be incorrect.">
            <a:extLst>
              <a:ext uri="{FF2B5EF4-FFF2-40B4-BE49-F238E27FC236}">
                <a16:creationId xmlns:a16="http://schemas.microsoft.com/office/drawing/2014/main" id="{601B4A22-E9F5-5924-3309-8EE02A694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5" name="Content Placeholder 9" descr="A logo of a globe with a graduation cap&#10;&#10;AI-generated content may be incorrect.">
            <a:extLst>
              <a:ext uri="{FF2B5EF4-FFF2-40B4-BE49-F238E27FC236}">
                <a16:creationId xmlns:a16="http://schemas.microsoft.com/office/drawing/2014/main" id="{5AC8FDA3-DE50-EA0D-982A-5936AD75F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sp>
        <p:nvSpPr>
          <p:cNvPr id="8" name="TextBox 7">
            <a:extLst>
              <a:ext uri="{FF2B5EF4-FFF2-40B4-BE49-F238E27FC236}">
                <a16:creationId xmlns:a16="http://schemas.microsoft.com/office/drawing/2014/main" id="{A574D9B5-BAE3-C49C-AE88-C4C99C140D36}"/>
              </a:ext>
            </a:extLst>
          </p:cNvPr>
          <p:cNvSpPr txBox="1"/>
          <p:nvPr/>
        </p:nvSpPr>
        <p:spPr>
          <a:xfrm>
            <a:off x="412955" y="1273544"/>
            <a:ext cx="858356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After we have credited the transaction we should make an application for to close its balance</a:t>
            </a:r>
          </a:p>
        </p:txBody>
      </p:sp>
      <p:sp>
        <p:nvSpPr>
          <p:cNvPr id="9" name="TextBox 8">
            <a:extLst>
              <a:ext uri="{FF2B5EF4-FFF2-40B4-BE49-F238E27FC236}">
                <a16:creationId xmlns:a16="http://schemas.microsoft.com/office/drawing/2014/main" id="{4A368F23-6A4A-FAC7-E485-5EF5C12A0CCE}"/>
              </a:ext>
            </a:extLst>
          </p:cNvPr>
          <p:cNvSpPr txBox="1"/>
          <p:nvPr/>
        </p:nvSpPr>
        <p:spPr>
          <a:xfrm>
            <a:off x="201561" y="2535657"/>
            <a:ext cx="3121742" cy="258532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Steps to be followed:</a:t>
            </a:r>
          </a:p>
          <a:p>
            <a:endParaRPr lang="en-US" b="1" dirty="0">
              <a:latin typeface="Arial" panose="020B0604020202020204" pitchFamily="34" charset="0"/>
              <a:cs typeface="Arial" panose="020B0604020202020204" pitchFamily="34" charset="0"/>
            </a:endParaRPr>
          </a:p>
          <a:p>
            <a:pPr marL="342900" indent="-342900">
              <a:buFont typeface="+mj-lt"/>
              <a:buAutoNum type="arabicParenR"/>
            </a:pPr>
            <a:r>
              <a:rPr lang="en-US" dirty="0">
                <a:latin typeface="Arial" panose="020B0604020202020204" pitchFamily="34" charset="0"/>
                <a:cs typeface="Arial" panose="020B0604020202020204" pitchFamily="34" charset="0"/>
              </a:rPr>
              <a:t>Action&gt; Application</a:t>
            </a:r>
          </a:p>
          <a:p>
            <a:pPr marL="342900" indent="-342900">
              <a:buFont typeface="+mj-lt"/>
              <a:buAutoNum type="arabicParenR"/>
            </a:pPr>
            <a:r>
              <a:rPr lang="en-US" dirty="0">
                <a:latin typeface="Arial" panose="020B0604020202020204" pitchFamily="34" charset="0"/>
                <a:cs typeface="Arial" panose="020B0604020202020204" pitchFamily="34" charset="0"/>
              </a:rPr>
              <a:t>In " apply to" section we choose the transaction number needed.</a:t>
            </a:r>
          </a:p>
          <a:p>
            <a:pPr marL="342900" indent="-342900">
              <a:buFont typeface="+mj-lt"/>
              <a:buAutoNum type="arabicParenR"/>
            </a:pPr>
            <a:r>
              <a:rPr lang="en-US" dirty="0">
                <a:latin typeface="Arial" panose="020B0604020202020204" pitchFamily="34" charset="0"/>
                <a:cs typeface="Arial" panose="020B0604020202020204" pitchFamily="34" charset="0"/>
              </a:rPr>
              <a:t>In " apply date" section we set the required date.</a:t>
            </a:r>
          </a:p>
          <a:p>
            <a:pPr marL="342900" indent="-342900">
              <a:buFont typeface="+mj-lt"/>
              <a:buAutoNum type="arabicParenR"/>
            </a:pPr>
            <a:r>
              <a:rPr lang="en-US" dirty="0">
                <a:latin typeface="Arial" panose="020B0604020202020204" pitchFamily="34" charset="0"/>
                <a:cs typeface="Arial" panose="020B0604020202020204" pitchFamily="34" charset="0"/>
              </a:rPr>
              <a:t> Save your steps.</a:t>
            </a:r>
          </a:p>
        </p:txBody>
      </p:sp>
      <p:pic>
        <p:nvPicPr>
          <p:cNvPr id="11" name="Picture 10">
            <a:extLst>
              <a:ext uri="{FF2B5EF4-FFF2-40B4-BE49-F238E27FC236}">
                <a16:creationId xmlns:a16="http://schemas.microsoft.com/office/drawing/2014/main" id="{2C9F2EE4-2418-0A1D-AAB3-9E96257BB7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9780" y="1888626"/>
            <a:ext cx="8325253" cy="4906696"/>
          </a:xfrm>
          <a:prstGeom prst="rect">
            <a:avLst/>
          </a:prstGeom>
        </p:spPr>
      </p:pic>
      <p:sp>
        <p:nvSpPr>
          <p:cNvPr id="6" name="TextBox 5">
            <a:extLst>
              <a:ext uri="{FF2B5EF4-FFF2-40B4-BE49-F238E27FC236}">
                <a16:creationId xmlns:a16="http://schemas.microsoft.com/office/drawing/2014/main" id="{E66DCC98-65DD-156B-D333-86436C7FADB6}"/>
              </a:ext>
            </a:extLst>
          </p:cNvPr>
          <p:cNvSpPr txBox="1"/>
          <p:nvPr/>
        </p:nvSpPr>
        <p:spPr>
          <a:xfrm flipV="1">
            <a:off x="4486276" y="3579569"/>
            <a:ext cx="746706" cy="248749"/>
          </a:xfrm>
          <a:prstGeom prst="rect">
            <a:avLst/>
          </a:prstGeom>
          <a:noFill/>
          <a:ln w="31750">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79C46DB5-4FF6-1E04-233E-768B720B95E1}"/>
              </a:ext>
            </a:extLst>
          </p:cNvPr>
          <p:cNvSpPr txBox="1"/>
          <p:nvPr/>
        </p:nvSpPr>
        <p:spPr>
          <a:xfrm flipV="1">
            <a:off x="6959020" y="3589095"/>
            <a:ext cx="670507" cy="239223"/>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6333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3AD995-CE4E-8267-EEB1-E01EA9EB972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E61B57D-8FEC-9F2D-1209-983DEE2D931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AI-generated content may be incorrect.">
            <a:extLst>
              <a:ext uri="{FF2B5EF4-FFF2-40B4-BE49-F238E27FC236}">
                <a16:creationId xmlns:a16="http://schemas.microsoft.com/office/drawing/2014/main" id="{601B4A22-E9F5-5924-3309-8EE02A694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5" name="Content Placeholder 9" descr="A logo of a globe with a graduation cap&#10;&#10;AI-generated content may be incorrect.">
            <a:extLst>
              <a:ext uri="{FF2B5EF4-FFF2-40B4-BE49-F238E27FC236}">
                <a16:creationId xmlns:a16="http://schemas.microsoft.com/office/drawing/2014/main" id="{5AC8FDA3-DE50-EA0D-982A-5936AD75F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sp>
        <p:nvSpPr>
          <p:cNvPr id="6" name="TextBox 5">
            <a:extLst>
              <a:ext uri="{FF2B5EF4-FFF2-40B4-BE49-F238E27FC236}">
                <a16:creationId xmlns:a16="http://schemas.microsoft.com/office/drawing/2014/main" id="{5D5A6295-3690-953F-6A9D-DDB0C28AD6DA}"/>
              </a:ext>
            </a:extLst>
          </p:cNvPr>
          <p:cNvSpPr txBox="1"/>
          <p:nvPr/>
        </p:nvSpPr>
        <p:spPr>
          <a:xfrm>
            <a:off x="481780" y="1704040"/>
            <a:ext cx="8215839"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To confirm our steps, from Find Icon "🔦", we search for transaction number.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 Balance Due" section, we enter to "Details".</a:t>
            </a:r>
          </a:p>
        </p:txBody>
      </p:sp>
      <p:pic>
        <p:nvPicPr>
          <p:cNvPr id="8" name="Picture 7">
            <a:extLst>
              <a:ext uri="{FF2B5EF4-FFF2-40B4-BE49-F238E27FC236}">
                <a16:creationId xmlns:a16="http://schemas.microsoft.com/office/drawing/2014/main" id="{7BC3CE68-0D06-C26D-099A-1C0BC81402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742" y="3029352"/>
            <a:ext cx="11975690" cy="2230472"/>
          </a:xfrm>
          <a:prstGeom prst="rect">
            <a:avLst/>
          </a:prstGeom>
        </p:spPr>
      </p:pic>
      <p:sp>
        <p:nvSpPr>
          <p:cNvPr id="11" name="TextBox 10">
            <a:extLst>
              <a:ext uri="{FF2B5EF4-FFF2-40B4-BE49-F238E27FC236}">
                <a16:creationId xmlns:a16="http://schemas.microsoft.com/office/drawing/2014/main" id="{628530FD-6E11-2393-D7E2-8602287CFA2D}"/>
              </a:ext>
            </a:extLst>
          </p:cNvPr>
          <p:cNvSpPr txBox="1"/>
          <p:nvPr/>
        </p:nvSpPr>
        <p:spPr>
          <a:xfrm flipV="1">
            <a:off x="8420100" y="4905211"/>
            <a:ext cx="876300" cy="248749"/>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82334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647765687"/>
              </p:ext>
            </p:extLst>
          </p:nvPr>
        </p:nvGraphicFramePr>
        <p:xfrm>
          <a:off x="-3438" y="-545"/>
          <a:ext cx="12195438" cy="6858545"/>
        </p:xfrm>
        <a:graphic>
          <a:graphicData uri="http://schemas.openxmlformats.org/presentationml/2006/ole">
            <mc:AlternateContent xmlns:mc="http://schemas.openxmlformats.org/markup-compatibility/2006">
              <mc:Choice xmlns:v="urn:schemas-microsoft-com:vml" Requires="v">
                <p:oleObj spid="_x0000_s1026" name="Slide" r:id="rId3" imgW="5753015" imgH="3235632" progId="PowerPoint.Slide.12">
                  <p:embed/>
                </p:oleObj>
              </mc:Choice>
              <mc:Fallback>
                <p:oleObj name="Slide" r:id="rId3" imgW="5753015" imgH="3235632" progId="PowerPoint.Slide.12">
                  <p:embed/>
                  <p:pic>
                    <p:nvPicPr>
                      <p:cNvPr id="0" name=""/>
                      <p:cNvPicPr/>
                      <p:nvPr/>
                    </p:nvPicPr>
                    <p:blipFill>
                      <a:blip r:embed="rId4"/>
                      <a:stretch>
                        <a:fillRect/>
                      </a:stretch>
                    </p:blipFill>
                    <p:spPr>
                      <a:xfrm>
                        <a:off x="-3438" y="-545"/>
                        <a:ext cx="12195438" cy="6858545"/>
                      </a:xfrm>
                      <a:prstGeom prst="rect">
                        <a:avLst/>
                      </a:prstGeom>
                    </p:spPr>
                  </p:pic>
                </p:oleObj>
              </mc:Fallback>
            </mc:AlternateContent>
          </a:graphicData>
        </a:graphic>
      </p:graphicFrame>
    </p:spTree>
    <p:extLst>
      <p:ext uri="{BB962C8B-B14F-4D97-AF65-F5344CB8AC3E}">
        <p14:creationId xmlns:p14="http://schemas.microsoft.com/office/powerpoint/2010/main" val="2295179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AF924F7A-D74B-5E35-94B5-05B5DA13E5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02193" y="1436209"/>
            <a:ext cx="9006348" cy="4756478"/>
          </a:xfrm>
          <a:prstGeom prst="rect">
            <a:avLst/>
          </a:prstGeom>
        </p:spPr>
      </p:pic>
      <p:sp>
        <p:nvSpPr>
          <p:cNvPr id="9" name="TextBox 8">
            <a:extLst>
              <a:ext uri="{FF2B5EF4-FFF2-40B4-BE49-F238E27FC236}">
                <a16:creationId xmlns:a16="http://schemas.microsoft.com/office/drawing/2014/main" id="{5ACFC062-C988-B0BE-E940-A33AED340272}"/>
              </a:ext>
            </a:extLst>
          </p:cNvPr>
          <p:cNvSpPr txBox="1"/>
          <p:nvPr/>
        </p:nvSpPr>
        <p:spPr>
          <a:xfrm>
            <a:off x="414897" y="2885736"/>
            <a:ext cx="1952733" cy="2031325"/>
          </a:xfrm>
          <a:prstGeom prst="rect">
            <a:avLst/>
          </a:prstGeom>
          <a:noFill/>
        </p:spPr>
        <p:txBody>
          <a:bodyPr wrap="square">
            <a:spAutoFit/>
          </a:bodyPr>
          <a:lstStyle/>
          <a:p>
            <a:pPr algn="ctr"/>
            <a:r>
              <a:rPr lang="en-US" b="1" dirty="0">
                <a:latin typeface="Arial" panose="020B0604020202020204" pitchFamily="34" charset="0"/>
                <a:cs typeface="Arial" panose="020B0604020202020204" pitchFamily="34" charset="0"/>
              </a:rPr>
              <a:t>We notice that the transaction balance is zero and there is credit transaction has been applied.</a:t>
            </a:r>
          </a:p>
        </p:txBody>
      </p:sp>
      <p:sp>
        <p:nvSpPr>
          <p:cNvPr id="6" name="TextBox 5">
            <a:extLst>
              <a:ext uri="{FF2B5EF4-FFF2-40B4-BE49-F238E27FC236}">
                <a16:creationId xmlns:a16="http://schemas.microsoft.com/office/drawing/2014/main" id="{C31A08C4-8F9B-BEC0-A7DE-C1EB465587BD}"/>
              </a:ext>
            </a:extLst>
          </p:cNvPr>
          <p:cNvSpPr txBox="1"/>
          <p:nvPr/>
        </p:nvSpPr>
        <p:spPr>
          <a:xfrm flipV="1">
            <a:off x="3105150" y="3991339"/>
            <a:ext cx="1371600" cy="190135"/>
          </a:xfrm>
          <a:prstGeom prst="rect">
            <a:avLst/>
          </a:prstGeom>
          <a:noFill/>
          <a:ln w="3175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0C473626-4A11-6E20-C310-44F69D87C804}"/>
              </a:ext>
            </a:extLst>
          </p:cNvPr>
          <p:cNvSpPr txBox="1"/>
          <p:nvPr/>
        </p:nvSpPr>
        <p:spPr>
          <a:xfrm flipV="1">
            <a:off x="11249025" y="5143865"/>
            <a:ext cx="559516" cy="199659"/>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80883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6" name="TextBox 5">
            <a:extLst>
              <a:ext uri="{FF2B5EF4-FFF2-40B4-BE49-F238E27FC236}">
                <a16:creationId xmlns:a16="http://schemas.microsoft.com/office/drawing/2014/main" id="{A7C4F874-7CEE-EE08-3F71-DA1FE023D682}"/>
              </a:ext>
            </a:extLst>
          </p:cNvPr>
          <p:cNvSpPr txBox="1"/>
          <p:nvPr/>
        </p:nvSpPr>
        <p:spPr>
          <a:xfrm>
            <a:off x="366340" y="1367595"/>
            <a:ext cx="1168351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When we have an increase in the customer obligations for the entity, we have to make a debit memo transaction.</a:t>
            </a:r>
          </a:p>
        </p:txBody>
      </p:sp>
      <p:sp>
        <p:nvSpPr>
          <p:cNvPr id="7" name="TextBox 6">
            <a:extLst>
              <a:ext uri="{FF2B5EF4-FFF2-40B4-BE49-F238E27FC236}">
                <a16:creationId xmlns:a16="http://schemas.microsoft.com/office/drawing/2014/main" id="{62A322C1-5264-26F7-061F-5D65B7C31E67}"/>
              </a:ext>
            </a:extLst>
          </p:cNvPr>
          <p:cNvSpPr txBox="1"/>
          <p:nvPr/>
        </p:nvSpPr>
        <p:spPr>
          <a:xfrm>
            <a:off x="366340" y="2517058"/>
            <a:ext cx="3283973" cy="313932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Steps to be followed: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1- choose debit memo from class.</a:t>
            </a:r>
          </a:p>
          <a:p>
            <a:r>
              <a:rPr lang="en-US" dirty="0">
                <a:latin typeface="Arial" panose="020B0604020202020204" pitchFamily="34" charset="0"/>
                <a:cs typeface="Arial" panose="020B0604020202020204" pitchFamily="34" charset="0"/>
              </a:rPr>
              <a:t>2- choose your customer and add the other required data. </a:t>
            </a:r>
          </a:p>
          <a:p>
            <a:r>
              <a:rPr lang="en-US" dirty="0">
                <a:latin typeface="Arial" panose="020B0604020202020204" pitchFamily="34" charset="0"/>
                <a:cs typeface="Arial" panose="020B0604020202020204" pitchFamily="34" charset="0"/>
              </a:rPr>
              <a:t>3- From Line Items section we add the item with the required amount.</a:t>
            </a:r>
          </a:p>
          <a:p>
            <a:endParaRPr lang="en-US" dirty="0"/>
          </a:p>
          <a:p>
            <a:r>
              <a:rPr lang="en-US" dirty="0">
                <a:latin typeface="Arial" panose="020B0604020202020204" pitchFamily="34" charset="0"/>
                <a:cs typeface="Arial" panose="020B0604020202020204" pitchFamily="34" charset="0"/>
              </a:rPr>
              <a:t>As shown:</a:t>
            </a:r>
          </a:p>
        </p:txBody>
      </p:sp>
      <p:pic>
        <p:nvPicPr>
          <p:cNvPr id="9" name="Picture 8">
            <a:extLst>
              <a:ext uri="{FF2B5EF4-FFF2-40B4-BE49-F238E27FC236}">
                <a16:creationId xmlns:a16="http://schemas.microsoft.com/office/drawing/2014/main" id="{B24EAE0C-B6C1-D5DE-7D3C-D71359107D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5502" y="1903164"/>
            <a:ext cx="8110158" cy="4795131"/>
          </a:xfrm>
          <a:prstGeom prst="rect">
            <a:avLst/>
          </a:prstGeom>
        </p:spPr>
      </p:pic>
      <p:sp>
        <p:nvSpPr>
          <p:cNvPr id="18" name="TextBox 17">
            <a:extLst>
              <a:ext uri="{FF2B5EF4-FFF2-40B4-BE49-F238E27FC236}">
                <a16:creationId xmlns:a16="http://schemas.microsoft.com/office/drawing/2014/main" id="{6DBC121E-71A0-4E42-DFAE-21B8357EFC33}"/>
              </a:ext>
            </a:extLst>
          </p:cNvPr>
          <p:cNvSpPr txBox="1"/>
          <p:nvPr/>
        </p:nvSpPr>
        <p:spPr>
          <a:xfrm>
            <a:off x="4088559" y="675520"/>
            <a:ext cx="4014882"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Debit Memo</a:t>
            </a:r>
          </a:p>
        </p:txBody>
      </p:sp>
      <p:sp>
        <p:nvSpPr>
          <p:cNvPr id="25" name="TextBox 24">
            <a:extLst>
              <a:ext uri="{FF2B5EF4-FFF2-40B4-BE49-F238E27FC236}">
                <a16:creationId xmlns:a16="http://schemas.microsoft.com/office/drawing/2014/main" id="{C665BFE3-E6FE-14B3-1469-8E9F57C4B212}"/>
              </a:ext>
            </a:extLst>
          </p:cNvPr>
          <p:cNvSpPr txBox="1"/>
          <p:nvPr/>
        </p:nvSpPr>
        <p:spPr>
          <a:xfrm>
            <a:off x="4355236" y="2583105"/>
            <a:ext cx="527631" cy="199397"/>
          </a:xfrm>
          <a:prstGeom prst="rect">
            <a:avLst/>
          </a:prstGeom>
          <a:noFill/>
          <a:ln w="38100">
            <a:solidFill>
              <a:srgbClr val="FF0000"/>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E892BDB3-7690-6A55-F8CA-4B4E3B35132C}"/>
              </a:ext>
            </a:extLst>
          </p:cNvPr>
          <p:cNvSpPr txBox="1"/>
          <p:nvPr/>
        </p:nvSpPr>
        <p:spPr>
          <a:xfrm flipV="1">
            <a:off x="4412386" y="2805864"/>
            <a:ext cx="470481" cy="134083"/>
          </a:xfrm>
          <a:prstGeom prst="rect">
            <a:avLst/>
          </a:prstGeom>
          <a:noFill/>
          <a:ln w="31750">
            <a:solidFill>
              <a:srgbClr val="FF0000"/>
            </a:solidFill>
          </a:ln>
        </p:spPr>
        <p:txBody>
          <a:bodyPr wrap="square" rtlCol="0">
            <a:spAutoFit/>
          </a:bodyPr>
          <a:lstStyle/>
          <a:p>
            <a:endParaRPr lang="en-US" dirty="0"/>
          </a:p>
        </p:txBody>
      </p:sp>
      <p:sp>
        <p:nvSpPr>
          <p:cNvPr id="27" name="TextBox 26">
            <a:extLst>
              <a:ext uri="{FF2B5EF4-FFF2-40B4-BE49-F238E27FC236}">
                <a16:creationId xmlns:a16="http://schemas.microsoft.com/office/drawing/2014/main" id="{0A7B8330-0FCD-A207-AE5A-A89D777A19E2}"/>
              </a:ext>
            </a:extLst>
          </p:cNvPr>
          <p:cNvSpPr txBox="1"/>
          <p:nvPr/>
        </p:nvSpPr>
        <p:spPr>
          <a:xfrm flipV="1">
            <a:off x="7300100" y="2210166"/>
            <a:ext cx="470481" cy="134083"/>
          </a:xfrm>
          <a:prstGeom prst="rect">
            <a:avLst/>
          </a:prstGeom>
          <a:noFill/>
          <a:ln w="31750">
            <a:solidFill>
              <a:srgbClr val="FF0000"/>
            </a:solidFill>
          </a:ln>
        </p:spPr>
        <p:txBody>
          <a:bodyPr wrap="square" rtlCol="0">
            <a:spAutoFit/>
          </a:bodyPr>
          <a:lstStyle/>
          <a:p>
            <a:endParaRPr lang="en-US" dirty="0"/>
          </a:p>
        </p:txBody>
      </p:sp>
      <p:sp>
        <p:nvSpPr>
          <p:cNvPr id="28" name="TextBox 27">
            <a:extLst>
              <a:ext uri="{FF2B5EF4-FFF2-40B4-BE49-F238E27FC236}">
                <a16:creationId xmlns:a16="http://schemas.microsoft.com/office/drawing/2014/main" id="{24AD7122-EA2D-0089-147E-C3893B2B6C7D}"/>
              </a:ext>
            </a:extLst>
          </p:cNvPr>
          <p:cNvSpPr txBox="1"/>
          <p:nvPr/>
        </p:nvSpPr>
        <p:spPr>
          <a:xfrm flipV="1">
            <a:off x="6705600" y="3619866"/>
            <a:ext cx="470481" cy="134083"/>
          </a:xfrm>
          <a:prstGeom prst="rect">
            <a:avLst/>
          </a:prstGeom>
          <a:noFill/>
          <a:ln w="31750">
            <a:solidFill>
              <a:srgbClr val="FF0000"/>
            </a:solidFill>
          </a:ln>
        </p:spPr>
        <p:txBody>
          <a:bodyPr wrap="square" rtlCol="0">
            <a:spAutoFit/>
          </a:bodyPr>
          <a:lstStyle/>
          <a:p>
            <a:endParaRPr lang="en-US" dirty="0"/>
          </a:p>
        </p:txBody>
      </p:sp>
      <p:sp>
        <p:nvSpPr>
          <p:cNvPr id="29" name="TextBox 28">
            <a:extLst>
              <a:ext uri="{FF2B5EF4-FFF2-40B4-BE49-F238E27FC236}">
                <a16:creationId xmlns:a16="http://schemas.microsoft.com/office/drawing/2014/main" id="{DE89C17F-3808-4CEE-87EB-FE0579070790}"/>
              </a:ext>
            </a:extLst>
          </p:cNvPr>
          <p:cNvSpPr txBox="1"/>
          <p:nvPr/>
        </p:nvSpPr>
        <p:spPr>
          <a:xfrm flipV="1">
            <a:off x="3971925" y="6506307"/>
            <a:ext cx="675701" cy="136627"/>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2093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7922561B-10FD-8FC9-219D-F2889F7275D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1291" y="1287741"/>
            <a:ext cx="10889417" cy="2141259"/>
          </a:xfrm>
          <a:prstGeom prst="rect">
            <a:avLst/>
          </a:prstGeom>
        </p:spPr>
      </p:pic>
      <p:pic>
        <p:nvPicPr>
          <p:cNvPr id="9" name="Picture 8">
            <a:extLst>
              <a:ext uri="{FF2B5EF4-FFF2-40B4-BE49-F238E27FC236}">
                <a16:creationId xmlns:a16="http://schemas.microsoft.com/office/drawing/2014/main" id="{DAC75CC6-5AAE-F817-5994-EA3CC612D3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6141" y="3691074"/>
            <a:ext cx="11739716" cy="631010"/>
          </a:xfrm>
          <a:prstGeom prst="rect">
            <a:avLst/>
          </a:prstGeom>
        </p:spPr>
      </p:pic>
      <p:sp>
        <p:nvSpPr>
          <p:cNvPr id="10" name="TextBox 9">
            <a:extLst>
              <a:ext uri="{FF2B5EF4-FFF2-40B4-BE49-F238E27FC236}">
                <a16:creationId xmlns:a16="http://schemas.microsoft.com/office/drawing/2014/main" id="{B2B0E30C-2BFF-55AF-613A-2DD9041E5DB1}"/>
              </a:ext>
            </a:extLst>
          </p:cNvPr>
          <p:cNvSpPr txBox="1"/>
          <p:nvPr/>
        </p:nvSpPr>
        <p:spPr>
          <a:xfrm>
            <a:off x="1637071" y="5138154"/>
            <a:ext cx="8760542"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When we view accounting we notice that the receivables will be debited and the revenue will be credited by the amount we debit in the transaction.</a:t>
            </a:r>
          </a:p>
        </p:txBody>
      </p:sp>
      <p:sp>
        <p:nvSpPr>
          <p:cNvPr id="6" name="TextBox 5">
            <a:extLst>
              <a:ext uri="{FF2B5EF4-FFF2-40B4-BE49-F238E27FC236}">
                <a16:creationId xmlns:a16="http://schemas.microsoft.com/office/drawing/2014/main" id="{97192A56-42BF-D155-45B1-BC5E20EF0467}"/>
              </a:ext>
            </a:extLst>
          </p:cNvPr>
          <p:cNvSpPr txBox="1"/>
          <p:nvPr/>
        </p:nvSpPr>
        <p:spPr>
          <a:xfrm flipV="1">
            <a:off x="8667750" y="3824870"/>
            <a:ext cx="552450" cy="185154"/>
          </a:xfrm>
          <a:prstGeom prst="rect">
            <a:avLst/>
          </a:prstGeom>
          <a:noFill/>
          <a:ln w="3175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F853675B-FAF4-0A2D-FD64-5902AA2BE26C}"/>
              </a:ext>
            </a:extLst>
          </p:cNvPr>
          <p:cNvSpPr txBox="1"/>
          <p:nvPr/>
        </p:nvSpPr>
        <p:spPr>
          <a:xfrm flipV="1">
            <a:off x="8667750" y="4083145"/>
            <a:ext cx="470481" cy="134083"/>
          </a:xfrm>
          <a:prstGeom prst="rect">
            <a:avLst/>
          </a:prstGeom>
          <a:noFill/>
          <a:ln w="31750">
            <a:solidFill>
              <a:srgbClr val="FF0000"/>
            </a:solidFill>
          </a:ln>
        </p:spPr>
        <p:txBody>
          <a:bodyPr wrap="square" rtlCol="0">
            <a:spAutoFit/>
          </a:bodyPr>
          <a:lstStyle/>
          <a:p>
            <a:endParaRPr lang="en-US" dirty="0"/>
          </a:p>
        </p:txBody>
      </p:sp>
      <p:sp>
        <p:nvSpPr>
          <p:cNvPr id="11" name="TextBox 10">
            <a:extLst>
              <a:ext uri="{FF2B5EF4-FFF2-40B4-BE49-F238E27FC236}">
                <a16:creationId xmlns:a16="http://schemas.microsoft.com/office/drawing/2014/main" id="{CCAA87DF-05BE-410A-1434-7A73D2215B3E}"/>
              </a:ext>
            </a:extLst>
          </p:cNvPr>
          <p:cNvSpPr txBox="1"/>
          <p:nvPr/>
        </p:nvSpPr>
        <p:spPr>
          <a:xfrm flipV="1">
            <a:off x="2600325" y="2963070"/>
            <a:ext cx="533400" cy="184974"/>
          </a:xfrm>
          <a:prstGeom prst="rect">
            <a:avLst/>
          </a:prstGeom>
          <a:noFill/>
          <a:ln w="3175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B85D8396-E965-06A9-5FB2-F3DB7AD5DD06}"/>
              </a:ext>
            </a:extLst>
          </p:cNvPr>
          <p:cNvSpPr txBox="1"/>
          <p:nvPr/>
        </p:nvSpPr>
        <p:spPr>
          <a:xfrm flipV="1">
            <a:off x="6324600" y="2975361"/>
            <a:ext cx="470481" cy="134083"/>
          </a:xfrm>
          <a:prstGeom prst="rect">
            <a:avLst/>
          </a:prstGeom>
          <a:noFill/>
          <a:ln w="3175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77038200-DA5A-69E9-800E-D43F0B4FCDF5}"/>
              </a:ext>
            </a:extLst>
          </p:cNvPr>
          <p:cNvSpPr txBox="1"/>
          <p:nvPr/>
        </p:nvSpPr>
        <p:spPr>
          <a:xfrm flipV="1">
            <a:off x="7334250" y="2992378"/>
            <a:ext cx="470481" cy="134083"/>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95687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6" name="TextBox 5">
            <a:extLst>
              <a:ext uri="{FF2B5EF4-FFF2-40B4-BE49-F238E27FC236}">
                <a16:creationId xmlns:a16="http://schemas.microsoft.com/office/drawing/2014/main" id="{58A468C6-8496-1197-569B-477FEAC530CB}"/>
              </a:ext>
            </a:extLst>
          </p:cNvPr>
          <p:cNvSpPr txBox="1"/>
          <p:nvPr/>
        </p:nvSpPr>
        <p:spPr>
          <a:xfrm>
            <a:off x="245807" y="1304792"/>
            <a:ext cx="786625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dirty="0">
                <a:effectLst/>
                <a:latin typeface="Arial" panose="020B0604020202020204" pitchFamily="34" charset="0"/>
                <a:cs typeface="Arial" panose="020B0604020202020204" pitchFamily="34" charset="0"/>
              </a:rPr>
              <a:t>here is another way to credit an amount for a transaction. It is as followed:</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4FBE1EA-B7E7-9FB3-1B7E-9678379E3932}"/>
              </a:ext>
            </a:extLst>
          </p:cNvPr>
          <p:cNvSpPr txBox="1"/>
          <p:nvPr/>
        </p:nvSpPr>
        <p:spPr>
          <a:xfrm>
            <a:off x="245807" y="2071811"/>
            <a:ext cx="3972232" cy="2308324"/>
          </a:xfrm>
          <a:prstGeom prst="rect">
            <a:avLst/>
          </a:prstGeom>
          <a:noFill/>
        </p:spPr>
        <p:txBody>
          <a:bodyPr wrap="square" rtlCol="0">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Action&gt; Credit</a:t>
            </a:r>
          </a:p>
          <a:p>
            <a:pPr marL="342900" indent="-342900">
              <a:buFont typeface="+mj-lt"/>
              <a:buAutoNum type="arabicPeriod"/>
            </a:pPr>
            <a:r>
              <a:rPr lang="en-US" dirty="0">
                <a:latin typeface="Arial" panose="020B0604020202020204" pitchFamily="34" charset="0"/>
                <a:cs typeface="Arial" panose="020B0604020202020204" pitchFamily="34" charset="0"/>
              </a:rPr>
              <a:t>Set the data and the reason for credit.</a:t>
            </a:r>
          </a:p>
          <a:p>
            <a:pPr marL="342900" indent="-342900">
              <a:buFont typeface="+mj-lt"/>
              <a:buAutoNum type="arabicPeriod"/>
            </a:pPr>
            <a:r>
              <a:rPr lang="en-US" dirty="0">
                <a:latin typeface="Arial" panose="020B0604020202020204" pitchFamily="34" charset="0"/>
                <a:cs typeface="Arial" panose="020B0604020202020204" pitchFamily="34" charset="0"/>
              </a:rPr>
              <a:t>Set the type of the credit memo and the split method ( FIFO, LIFO, Prorate).</a:t>
            </a:r>
          </a:p>
          <a:p>
            <a:pPr marL="342900" indent="-342900">
              <a:buFont typeface="+mj-lt"/>
              <a:buAutoNum type="arabicPeriod"/>
            </a:pPr>
            <a:r>
              <a:rPr lang="en-US" dirty="0">
                <a:latin typeface="Arial" panose="020B0604020202020204" pitchFamily="34" charset="0"/>
                <a:cs typeface="Arial" panose="020B0604020202020204" pitchFamily="34" charset="0"/>
              </a:rPr>
              <a:t>From the " Credit Line" we set the credit amount in a negative sign.</a:t>
            </a:r>
          </a:p>
        </p:txBody>
      </p:sp>
      <p:pic>
        <p:nvPicPr>
          <p:cNvPr id="9" name="Picture 8">
            <a:extLst>
              <a:ext uri="{FF2B5EF4-FFF2-40B4-BE49-F238E27FC236}">
                <a16:creationId xmlns:a16="http://schemas.microsoft.com/office/drawing/2014/main" id="{6136C020-C7C5-3572-C2DB-F29946D5301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98999" y="1724365"/>
            <a:ext cx="7547194" cy="3628103"/>
          </a:xfrm>
          <a:prstGeom prst="rect">
            <a:avLst/>
          </a:prstGeom>
        </p:spPr>
      </p:pic>
      <p:pic>
        <p:nvPicPr>
          <p:cNvPr id="11" name="Picture 10">
            <a:extLst>
              <a:ext uri="{FF2B5EF4-FFF2-40B4-BE49-F238E27FC236}">
                <a16:creationId xmlns:a16="http://schemas.microsoft.com/office/drawing/2014/main" id="{E0A0EDAC-FB7E-DDD6-E9F9-9B43971DBB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8454" y="4921045"/>
            <a:ext cx="11411763" cy="1936955"/>
          </a:xfrm>
          <a:prstGeom prst="rect">
            <a:avLst/>
          </a:prstGeom>
        </p:spPr>
      </p:pic>
      <p:sp>
        <p:nvSpPr>
          <p:cNvPr id="8" name="TextBox 7">
            <a:extLst>
              <a:ext uri="{FF2B5EF4-FFF2-40B4-BE49-F238E27FC236}">
                <a16:creationId xmlns:a16="http://schemas.microsoft.com/office/drawing/2014/main" id="{C873F990-D970-F6B3-54AC-A12E634BB107}"/>
              </a:ext>
            </a:extLst>
          </p:cNvPr>
          <p:cNvSpPr txBox="1"/>
          <p:nvPr/>
        </p:nvSpPr>
        <p:spPr>
          <a:xfrm flipV="1">
            <a:off x="6457950" y="6439266"/>
            <a:ext cx="470481" cy="134083"/>
          </a:xfrm>
          <a:prstGeom prst="rect">
            <a:avLst/>
          </a:prstGeom>
          <a:noFill/>
          <a:ln w="31750">
            <a:solidFill>
              <a:srgbClr val="FF0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1938A65B-5B05-5A3F-D39B-88FD688F7675}"/>
              </a:ext>
            </a:extLst>
          </p:cNvPr>
          <p:cNvSpPr txBox="1"/>
          <p:nvPr/>
        </p:nvSpPr>
        <p:spPr>
          <a:xfrm flipV="1">
            <a:off x="9224083" y="6439264"/>
            <a:ext cx="767642" cy="180368"/>
          </a:xfrm>
          <a:prstGeom prst="rect">
            <a:avLst/>
          </a:prstGeom>
          <a:noFill/>
          <a:ln w="3175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0798BF31-D0BF-CBA1-60D0-D6B4F3C84C8A}"/>
              </a:ext>
            </a:extLst>
          </p:cNvPr>
          <p:cNvSpPr txBox="1"/>
          <p:nvPr/>
        </p:nvSpPr>
        <p:spPr>
          <a:xfrm flipV="1">
            <a:off x="5114925" y="4153379"/>
            <a:ext cx="470481" cy="134083"/>
          </a:xfrm>
          <a:prstGeom prst="rect">
            <a:avLst/>
          </a:prstGeom>
          <a:noFill/>
          <a:ln w="3175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BC6314B6-6C2C-69E3-3110-E94F122C4132}"/>
              </a:ext>
            </a:extLst>
          </p:cNvPr>
          <p:cNvSpPr txBox="1"/>
          <p:nvPr/>
        </p:nvSpPr>
        <p:spPr>
          <a:xfrm flipV="1">
            <a:off x="7810500" y="4694799"/>
            <a:ext cx="1181099" cy="226246"/>
          </a:xfrm>
          <a:prstGeom prst="rect">
            <a:avLst/>
          </a:prstGeom>
          <a:noFill/>
          <a:ln w="31750">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B9985C18-9291-CEE2-584B-E41B2CE4921D}"/>
              </a:ext>
            </a:extLst>
          </p:cNvPr>
          <p:cNvSpPr txBox="1"/>
          <p:nvPr/>
        </p:nvSpPr>
        <p:spPr>
          <a:xfrm flipV="1">
            <a:off x="5280170" y="2570538"/>
            <a:ext cx="610471" cy="159927"/>
          </a:xfrm>
          <a:prstGeom prst="rect">
            <a:avLst/>
          </a:prstGeom>
          <a:noFill/>
          <a:ln w="317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5336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6" name="TextBox 5">
            <a:extLst>
              <a:ext uri="{FF2B5EF4-FFF2-40B4-BE49-F238E27FC236}">
                <a16:creationId xmlns:a16="http://schemas.microsoft.com/office/drawing/2014/main" id="{77CD4D9B-6775-05E3-34F7-6843D13249F7}"/>
              </a:ext>
            </a:extLst>
          </p:cNvPr>
          <p:cNvSpPr txBox="1"/>
          <p:nvPr/>
        </p:nvSpPr>
        <p:spPr>
          <a:xfrm>
            <a:off x="462116" y="3827645"/>
            <a:ext cx="2910349" cy="23083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5- Close the credit screen then refresh the debit memo screen.</a:t>
            </a:r>
          </a:p>
          <a:p>
            <a:pPr algn="ctr"/>
            <a:endParaRPr lang="en-US" dirty="0"/>
          </a:p>
          <a:p>
            <a:pPr algn="ctr"/>
            <a:r>
              <a:rPr lang="en-US" dirty="0">
                <a:latin typeface="Arial" panose="020B0604020202020204" pitchFamily="34" charset="0"/>
                <a:cs typeface="Arial" panose="020B0604020202020204" pitchFamily="34" charset="0"/>
              </a:rPr>
              <a:t>6- From " Details", you can notice that balance equals zero.</a:t>
            </a:r>
          </a:p>
          <a:p>
            <a:endParaRPr lang="en-US" dirty="0"/>
          </a:p>
        </p:txBody>
      </p:sp>
      <p:pic>
        <p:nvPicPr>
          <p:cNvPr id="8" name="Picture 7">
            <a:extLst>
              <a:ext uri="{FF2B5EF4-FFF2-40B4-BE49-F238E27FC236}">
                <a16:creationId xmlns:a16="http://schemas.microsoft.com/office/drawing/2014/main" id="{F55A0098-6F8B-80CA-CCC9-EDF2D7F5CF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6645" y="1350147"/>
            <a:ext cx="11798709" cy="1680210"/>
          </a:xfrm>
          <a:prstGeom prst="rect">
            <a:avLst/>
          </a:prstGeom>
        </p:spPr>
      </p:pic>
      <p:pic>
        <p:nvPicPr>
          <p:cNvPr id="10" name="Picture 9">
            <a:extLst>
              <a:ext uri="{FF2B5EF4-FFF2-40B4-BE49-F238E27FC236}">
                <a16:creationId xmlns:a16="http://schemas.microsoft.com/office/drawing/2014/main" id="{4FA06228-72FF-1E87-D181-8544698681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85159" y="3205503"/>
            <a:ext cx="7433187" cy="3427700"/>
          </a:xfrm>
          <a:prstGeom prst="rect">
            <a:avLst/>
          </a:prstGeom>
        </p:spPr>
      </p:pic>
      <p:sp>
        <p:nvSpPr>
          <p:cNvPr id="7" name="TextBox 6">
            <a:extLst>
              <a:ext uri="{FF2B5EF4-FFF2-40B4-BE49-F238E27FC236}">
                <a16:creationId xmlns:a16="http://schemas.microsoft.com/office/drawing/2014/main" id="{0FC87253-4932-C501-A103-8F31EFDFFA09}"/>
              </a:ext>
            </a:extLst>
          </p:cNvPr>
          <p:cNvSpPr txBox="1"/>
          <p:nvPr/>
        </p:nvSpPr>
        <p:spPr>
          <a:xfrm flipV="1">
            <a:off x="8410576" y="2714625"/>
            <a:ext cx="746706" cy="238125"/>
          </a:xfrm>
          <a:prstGeom prst="rect">
            <a:avLst/>
          </a:prstGeom>
          <a:noFill/>
          <a:ln w="50800">
            <a:solidFill>
              <a:srgbClr val="FF000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925E0D8F-F2CD-005F-B0E0-7E82F1685B30}"/>
              </a:ext>
            </a:extLst>
          </p:cNvPr>
          <p:cNvSpPr txBox="1"/>
          <p:nvPr/>
        </p:nvSpPr>
        <p:spPr>
          <a:xfrm flipV="1">
            <a:off x="10694906" y="2714624"/>
            <a:ext cx="746706" cy="238125"/>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65714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915B-F841-52C1-F7C6-9CF398AAAC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76DD1-39A6-1619-5ACD-962121D0B63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0605B5A6-5695-E785-26C5-DB76EF0CED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73ED7EE8-AA27-C78C-D462-F385BE0C7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TextBox 6">
            <a:extLst>
              <a:ext uri="{FF2B5EF4-FFF2-40B4-BE49-F238E27FC236}">
                <a16:creationId xmlns:a16="http://schemas.microsoft.com/office/drawing/2014/main" id="{BF4A8824-8050-956A-0A73-CCD65D4972CA}"/>
              </a:ext>
            </a:extLst>
          </p:cNvPr>
          <p:cNvSpPr txBox="1"/>
          <p:nvPr/>
        </p:nvSpPr>
        <p:spPr>
          <a:xfrm>
            <a:off x="4539636" y="855636"/>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sp>
        <p:nvSpPr>
          <p:cNvPr id="8" name="TextBox 7">
            <a:extLst>
              <a:ext uri="{FF2B5EF4-FFF2-40B4-BE49-F238E27FC236}">
                <a16:creationId xmlns:a16="http://schemas.microsoft.com/office/drawing/2014/main" id="{9289272F-4D11-9CE6-9CBD-695A636CDC7A}"/>
              </a:ext>
            </a:extLst>
          </p:cNvPr>
          <p:cNvSpPr txBox="1"/>
          <p:nvPr/>
        </p:nvSpPr>
        <p:spPr>
          <a:xfrm>
            <a:off x="339364" y="1687399"/>
            <a:ext cx="11566689" cy="201733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 deposit transaction represents a prepayment from a customer for goods or services they intend to purchase in the future. Think of it as a customer placing money "on account" before they actually make a purchase.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Here's the core idea: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Prepayment </a:t>
            </a:r>
            <a:r>
              <a:rPr lang="en-US" dirty="0">
                <a:latin typeface="Arial" panose="020B0604020202020204" pitchFamily="34" charset="0"/>
                <a:cs typeface="Arial" panose="020B0604020202020204" pitchFamily="34" charset="0"/>
              </a:rPr>
              <a:t>: The customer gives you money in advance.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Future Purchases </a:t>
            </a:r>
            <a:r>
              <a:rPr lang="en-US" dirty="0">
                <a:latin typeface="Arial" panose="020B0604020202020204" pitchFamily="34" charset="0"/>
                <a:cs typeface="Arial" panose="020B0604020202020204" pitchFamily="34" charset="0"/>
              </a:rPr>
              <a:t>: This money will be applied to future invoices when the customer buys something.</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Commitment</a:t>
            </a:r>
            <a:r>
              <a:rPr lang="en-US" dirty="0">
                <a:latin typeface="Arial" panose="020B0604020202020204" pitchFamily="34" charset="0"/>
                <a:cs typeface="Arial" panose="020B0604020202020204" pitchFamily="34" charset="0"/>
              </a:rPr>
              <a:t> : It often signifies a commitment from the customer to do business with you.</a:t>
            </a:r>
          </a:p>
        </p:txBody>
      </p:sp>
      <p:sp>
        <p:nvSpPr>
          <p:cNvPr id="9" name="TextBox 8">
            <a:extLst>
              <a:ext uri="{FF2B5EF4-FFF2-40B4-BE49-F238E27FC236}">
                <a16:creationId xmlns:a16="http://schemas.microsoft.com/office/drawing/2014/main" id="{1C853DF2-E789-2790-7324-FCE6D119E6B9}"/>
              </a:ext>
            </a:extLst>
          </p:cNvPr>
          <p:cNvSpPr txBox="1"/>
          <p:nvPr/>
        </p:nvSpPr>
        <p:spPr>
          <a:xfrm>
            <a:off x="339364" y="5015729"/>
            <a:ext cx="10728895"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 Typical Deposit Transaction Cycle: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a:t>
            </a:r>
            <a:r>
              <a:rPr lang="en-US" b="1" dirty="0">
                <a:latin typeface="Arial" panose="020B0604020202020204" pitchFamily="34" charset="0"/>
                <a:cs typeface="Arial" panose="020B0604020202020204" pitchFamily="34" charset="0"/>
              </a:rPr>
              <a:t>Frist Stage</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Create the Deposit </a:t>
            </a:r>
            <a:r>
              <a:rPr lang="en-US" dirty="0">
                <a:latin typeface="Arial" panose="020B0604020202020204" pitchFamily="34" charset="0"/>
                <a:cs typeface="Arial" panose="020B0604020202020204" pitchFamily="34" charset="0"/>
              </a:rPr>
              <a:t>: You enter a deposit transaction , recording the amount of the prepayment.</a:t>
            </a:r>
          </a:p>
          <a:p>
            <a:r>
              <a:rPr lang="en-US" dirty="0">
                <a:latin typeface="Arial" panose="020B0604020202020204" pitchFamily="34" charset="0"/>
                <a:cs typeface="Arial" panose="020B0604020202020204" pitchFamily="34" charset="0"/>
              </a:rPr>
              <a:t>As followed:</a:t>
            </a:r>
          </a:p>
        </p:txBody>
      </p:sp>
      <p:sp>
        <p:nvSpPr>
          <p:cNvPr id="10" name="TextBox 9">
            <a:extLst>
              <a:ext uri="{FF2B5EF4-FFF2-40B4-BE49-F238E27FC236}">
                <a16:creationId xmlns:a16="http://schemas.microsoft.com/office/drawing/2014/main" id="{007AF878-8780-1200-0B06-9090B0B7472B}"/>
              </a:ext>
            </a:extLst>
          </p:cNvPr>
          <p:cNvSpPr txBox="1"/>
          <p:nvPr/>
        </p:nvSpPr>
        <p:spPr>
          <a:xfrm>
            <a:off x="826416" y="3797254"/>
            <a:ext cx="10539167" cy="923330"/>
          </a:xfrm>
          <a:prstGeom prst="rect">
            <a:avLst/>
          </a:prstGeom>
          <a:noFill/>
        </p:spPr>
        <p:txBody>
          <a:bodyPr wrap="square" rtlCol="0">
            <a:spAutoFit/>
          </a:bodyPr>
          <a:lstStyle/>
          <a:p>
            <a:r>
              <a:rPr lang="en-US" u="sng" dirty="0">
                <a:solidFill>
                  <a:srgbClr val="FF0000"/>
                </a:solidFill>
                <a:latin typeface="Arial" panose="020B0604020202020204" pitchFamily="34" charset="0"/>
                <a:cs typeface="Arial" panose="020B0604020202020204" pitchFamily="34" charset="0"/>
              </a:rPr>
              <a:t>NOTE:</a:t>
            </a:r>
          </a:p>
          <a:p>
            <a:r>
              <a:rPr lang="en-US" dirty="0">
                <a:latin typeface="Arial" panose="020B0604020202020204" pitchFamily="34" charset="0"/>
                <a:cs typeface="Arial" panose="020B0604020202020204" pitchFamily="34" charset="0"/>
              </a:rPr>
              <a:t>- The key action is "applying" the deposit to the invoice. This links the prepayment to the actual sale.</a:t>
            </a:r>
          </a:p>
          <a:p>
            <a:r>
              <a:rPr lang="en-US" dirty="0">
                <a:latin typeface="Arial" panose="020B0604020202020204" pitchFamily="34" charset="0"/>
                <a:cs typeface="Arial" panose="020B0604020202020204" pitchFamily="34" charset="0"/>
              </a:rPr>
              <a:t>- Oracle AR provides reports to track outstanding deposit balances.</a:t>
            </a:r>
          </a:p>
        </p:txBody>
      </p:sp>
    </p:spTree>
    <p:extLst>
      <p:ext uri="{BB962C8B-B14F-4D97-AF65-F5344CB8AC3E}">
        <p14:creationId xmlns:p14="http://schemas.microsoft.com/office/powerpoint/2010/main" val="346755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8260D-337F-4DBA-A032-594E38134DC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6E304E-D44C-145C-1E05-D9E8363C006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517354E3-4B35-270D-70DC-DD160907F9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E7ED2748-19BE-D9D8-4912-2BEED75415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6" name="TextBox 5">
            <a:extLst>
              <a:ext uri="{FF2B5EF4-FFF2-40B4-BE49-F238E27FC236}">
                <a16:creationId xmlns:a16="http://schemas.microsoft.com/office/drawing/2014/main" id="{276D6A93-BB44-EAC2-A080-888F0ACD5A2B}"/>
              </a:ext>
            </a:extLst>
          </p:cNvPr>
          <p:cNvSpPr txBox="1"/>
          <p:nvPr/>
        </p:nvSpPr>
        <p:spPr>
          <a:xfrm>
            <a:off x="4360661" y="717897"/>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pic>
        <p:nvPicPr>
          <p:cNvPr id="9" name="Picture 8">
            <a:extLst>
              <a:ext uri="{FF2B5EF4-FFF2-40B4-BE49-F238E27FC236}">
                <a16:creationId xmlns:a16="http://schemas.microsoft.com/office/drawing/2014/main" id="{41E7BB56-BA27-B4EF-225E-CECC551DCA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7101" y="1713102"/>
            <a:ext cx="7898926" cy="4689987"/>
          </a:xfrm>
          <a:prstGeom prst="rect">
            <a:avLst/>
          </a:prstGeom>
        </p:spPr>
      </p:pic>
      <p:sp>
        <p:nvSpPr>
          <p:cNvPr id="10" name="TextBox 9">
            <a:extLst>
              <a:ext uri="{FF2B5EF4-FFF2-40B4-BE49-F238E27FC236}">
                <a16:creationId xmlns:a16="http://schemas.microsoft.com/office/drawing/2014/main" id="{90E71503-6278-EF48-7B99-777DEB183B08}"/>
              </a:ext>
            </a:extLst>
          </p:cNvPr>
          <p:cNvSpPr txBox="1"/>
          <p:nvPr/>
        </p:nvSpPr>
        <p:spPr>
          <a:xfrm flipV="1">
            <a:off x="7572375" y="1962150"/>
            <a:ext cx="375231" cy="171450"/>
          </a:xfrm>
          <a:prstGeom prst="rect">
            <a:avLst/>
          </a:prstGeom>
          <a:noFill/>
          <a:ln w="38100" cmpd="sng">
            <a:solidFill>
              <a:srgbClr val="FF0000">
                <a:alpha val="99000"/>
              </a:srgbClr>
            </a:solidFill>
            <a:extLst>
              <a:ext uri="{C807C97D-BFC1-408E-A445-0C87EB9F89A2}">
                <ask:lineSketchStyleProps xmlns:ask="http://schemas.microsoft.com/office/drawing/2018/sketchyshapes" xmlns="">
                  <ask:type>
                    <ask:lineSketchNone/>
                  </ask:type>
                </ask:lineSketchStyleProps>
              </a:ext>
            </a:extLst>
          </a:ln>
        </p:spPr>
        <p:txBody>
          <a:bodyPr wrap="square" rtlCol="0">
            <a:spAutoFit/>
          </a:bodyPr>
          <a:lstStyle/>
          <a:p>
            <a:endParaRPr lang="en-US" dirty="0"/>
          </a:p>
        </p:txBody>
      </p:sp>
      <p:sp>
        <p:nvSpPr>
          <p:cNvPr id="11" name="TextBox 10">
            <a:extLst>
              <a:ext uri="{FF2B5EF4-FFF2-40B4-BE49-F238E27FC236}">
                <a16:creationId xmlns:a16="http://schemas.microsoft.com/office/drawing/2014/main" id="{041E2527-8589-8265-FF83-D982061AA0E4}"/>
              </a:ext>
            </a:extLst>
          </p:cNvPr>
          <p:cNvSpPr txBox="1"/>
          <p:nvPr/>
        </p:nvSpPr>
        <p:spPr>
          <a:xfrm flipV="1">
            <a:off x="4762500" y="2401191"/>
            <a:ext cx="394281" cy="151509"/>
          </a:xfrm>
          <a:prstGeom prst="rect">
            <a:avLst/>
          </a:prstGeom>
          <a:noFill/>
          <a:ln w="3810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249F9B14-7E60-047E-9EB3-BB7D5EBBE904}"/>
              </a:ext>
            </a:extLst>
          </p:cNvPr>
          <p:cNvSpPr txBox="1"/>
          <p:nvPr/>
        </p:nvSpPr>
        <p:spPr>
          <a:xfrm flipV="1">
            <a:off x="4750090" y="2552699"/>
            <a:ext cx="394281" cy="219075"/>
          </a:xfrm>
          <a:prstGeom prst="rect">
            <a:avLst/>
          </a:prstGeom>
          <a:noFill/>
          <a:ln w="47625">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09D1A028-C06F-ECBD-EB69-25767D27143B}"/>
              </a:ext>
            </a:extLst>
          </p:cNvPr>
          <p:cNvSpPr txBox="1"/>
          <p:nvPr/>
        </p:nvSpPr>
        <p:spPr>
          <a:xfrm flipV="1">
            <a:off x="6896100" y="3362325"/>
            <a:ext cx="451432" cy="209550"/>
          </a:xfrm>
          <a:prstGeom prst="rect">
            <a:avLst/>
          </a:prstGeom>
          <a:noFill/>
          <a:ln w="28575">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E6320EEA-ED9B-93EA-5C38-84343F8E7457}"/>
              </a:ext>
            </a:extLst>
          </p:cNvPr>
          <p:cNvSpPr txBox="1"/>
          <p:nvPr/>
        </p:nvSpPr>
        <p:spPr>
          <a:xfrm flipV="1">
            <a:off x="4007102" y="6130560"/>
            <a:ext cx="1149679" cy="219076"/>
          </a:xfrm>
          <a:prstGeom prst="rect">
            <a:avLst/>
          </a:prstGeom>
          <a:noFill/>
          <a:ln w="4445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9F5FC9CB-4D29-833B-D3BD-47329E4E91BA}"/>
              </a:ext>
            </a:extLst>
          </p:cNvPr>
          <p:cNvSpPr txBox="1"/>
          <p:nvPr/>
        </p:nvSpPr>
        <p:spPr>
          <a:xfrm>
            <a:off x="191595" y="1962150"/>
            <a:ext cx="3656505"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_ At first we determine the class " deposit" and define the type as " deposit.”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_ Second, we determine the date of the deposit.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_ Third, we determine the customer that gave us the money in advance.</a:t>
            </a:r>
          </a:p>
          <a:p>
            <a:endParaRPr lang="en-US" dirty="0">
              <a:latin typeface="Arial" panose="020B0604020202020204" pitchFamily="34" charset="0"/>
              <a:cs typeface="Arial" panose="020B0604020202020204" pitchFamily="34" charset="0"/>
            </a:endParaRPr>
          </a:p>
          <a:p>
            <a:r>
              <a:rPr lang="en-US" u="sng" dirty="0">
                <a:solidFill>
                  <a:srgbClr val="FF0000"/>
                </a:solidFill>
                <a:latin typeface="Arial" panose="020B0604020202020204" pitchFamily="34" charset="0"/>
                <a:cs typeface="Arial" panose="020B0604020202020204" pitchFamily="34" charset="0"/>
              </a:rPr>
              <a:t>Note that:</a:t>
            </a:r>
          </a:p>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line Items </a:t>
            </a:r>
            <a:r>
              <a:rPr lang="en-US" dirty="0">
                <a:latin typeface="Arial" panose="020B0604020202020204" pitchFamily="34" charset="0"/>
                <a:cs typeface="Arial" panose="020B0604020202020204" pitchFamily="34" charset="0"/>
              </a:rPr>
              <a:t>section is not active.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_ Fourth, click on </a:t>
            </a:r>
            <a:r>
              <a:rPr lang="en-US" b="1" dirty="0">
                <a:latin typeface="Arial" panose="020B0604020202020204" pitchFamily="34" charset="0"/>
                <a:cs typeface="Arial" panose="020B0604020202020204" pitchFamily="34" charset="0"/>
              </a:rPr>
              <a:t>commitment </a:t>
            </a:r>
            <a:r>
              <a:rPr lang="en-US" dirty="0">
                <a:latin typeface="Arial" panose="020B0604020202020204" pitchFamily="34" charset="0"/>
                <a:cs typeface="Arial" panose="020B0604020202020204" pitchFamily="34" charset="0"/>
              </a:rPr>
              <a:t>section.</a:t>
            </a:r>
          </a:p>
        </p:txBody>
      </p:sp>
      <p:sp>
        <p:nvSpPr>
          <p:cNvPr id="16" name="TextBox 15">
            <a:extLst>
              <a:ext uri="{FF2B5EF4-FFF2-40B4-BE49-F238E27FC236}">
                <a16:creationId xmlns:a16="http://schemas.microsoft.com/office/drawing/2014/main" id="{16B3D87B-52C4-787A-4825-DAE7930ADFC4}"/>
              </a:ext>
            </a:extLst>
          </p:cNvPr>
          <p:cNvSpPr txBox="1"/>
          <p:nvPr/>
        </p:nvSpPr>
        <p:spPr>
          <a:xfrm flipV="1">
            <a:off x="5905500" y="3105149"/>
            <a:ext cx="685799" cy="257175"/>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690396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915B-F841-52C1-F7C6-9CF398AAAC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76DD1-39A6-1619-5ACD-962121D0B63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0605B5A6-5695-E785-26C5-DB76EF0CED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73ED7EE8-AA27-C78C-D462-F385BE0C7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TextBox 6">
            <a:extLst>
              <a:ext uri="{FF2B5EF4-FFF2-40B4-BE49-F238E27FC236}">
                <a16:creationId xmlns:a16="http://schemas.microsoft.com/office/drawing/2014/main" id="{BF4A8824-8050-956A-0A73-CCD65D4972CA}"/>
              </a:ext>
            </a:extLst>
          </p:cNvPr>
          <p:cNvSpPr txBox="1"/>
          <p:nvPr/>
        </p:nvSpPr>
        <p:spPr>
          <a:xfrm>
            <a:off x="4558686" y="641942"/>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pic>
        <p:nvPicPr>
          <p:cNvPr id="11" name="Picture 10">
            <a:extLst>
              <a:ext uri="{FF2B5EF4-FFF2-40B4-BE49-F238E27FC236}">
                <a16:creationId xmlns:a16="http://schemas.microsoft.com/office/drawing/2014/main" id="{512F327C-24D6-C03A-3C28-0154B66015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2375" y="1489534"/>
            <a:ext cx="8010629" cy="4761318"/>
          </a:xfrm>
          <a:prstGeom prst="rect">
            <a:avLst/>
          </a:prstGeom>
        </p:spPr>
      </p:pic>
      <p:sp>
        <p:nvSpPr>
          <p:cNvPr id="12" name="TextBox 11">
            <a:extLst>
              <a:ext uri="{FF2B5EF4-FFF2-40B4-BE49-F238E27FC236}">
                <a16:creationId xmlns:a16="http://schemas.microsoft.com/office/drawing/2014/main" id="{9D041C9C-8141-6E24-F2AC-2D9A2E2FE23B}"/>
              </a:ext>
            </a:extLst>
          </p:cNvPr>
          <p:cNvSpPr txBox="1"/>
          <p:nvPr/>
        </p:nvSpPr>
        <p:spPr>
          <a:xfrm>
            <a:off x="4371975" y="3333750"/>
            <a:ext cx="857250" cy="238125"/>
          </a:xfrm>
          <a:prstGeom prst="rect">
            <a:avLst/>
          </a:prstGeom>
          <a:noFill/>
          <a:ln w="28575">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4E58A6CD-92CF-975F-E41E-6FFD81A81593}"/>
              </a:ext>
            </a:extLst>
          </p:cNvPr>
          <p:cNvSpPr txBox="1"/>
          <p:nvPr/>
        </p:nvSpPr>
        <p:spPr>
          <a:xfrm>
            <a:off x="4724401" y="3751131"/>
            <a:ext cx="562024" cy="154120"/>
          </a:xfrm>
          <a:prstGeom prst="rect">
            <a:avLst/>
          </a:prstGeom>
          <a:noFill/>
          <a:ln w="28575">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5B69BCB5-B218-2F36-78A7-FFB0115D91FA}"/>
              </a:ext>
            </a:extLst>
          </p:cNvPr>
          <p:cNvSpPr txBox="1"/>
          <p:nvPr/>
        </p:nvSpPr>
        <p:spPr>
          <a:xfrm flipV="1">
            <a:off x="4600575" y="4286249"/>
            <a:ext cx="685849" cy="238125"/>
          </a:xfrm>
          <a:prstGeom prst="rect">
            <a:avLst/>
          </a:prstGeom>
          <a:noFill/>
          <a:ln w="3175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F49D47A8-B9FA-271B-63AC-3938CC5B3581}"/>
              </a:ext>
            </a:extLst>
          </p:cNvPr>
          <p:cNvSpPr txBox="1"/>
          <p:nvPr/>
        </p:nvSpPr>
        <p:spPr>
          <a:xfrm>
            <a:off x="142875" y="1920092"/>
            <a:ext cx="3619500" cy="424731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_ After that in the commitment section, we determine the </a:t>
            </a:r>
            <a:r>
              <a:rPr lang="en-US" dirty="0" err="1">
                <a:latin typeface="Arial" panose="020B0604020202020204" pitchFamily="34" charset="0"/>
                <a:cs typeface="Arial" panose="020B0604020202020204" pitchFamily="34" charset="0"/>
              </a:rPr>
              <a:t>effiective</a:t>
            </a:r>
            <a:r>
              <a:rPr lang="en-US" dirty="0">
                <a:latin typeface="Arial" panose="020B0604020202020204" pitchFamily="34" charset="0"/>
                <a:cs typeface="Arial" panose="020B0604020202020204" pitchFamily="34" charset="0"/>
              </a:rPr>
              <a:t> date, Amount the we had received, and identity the description " Deposit; by example".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_ Then we will save and press complete.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_ The final step in this stage to confirm our previous steps 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Tools &gt;&gt; create accounting &gt;&gt; create final accounting </a:t>
            </a:r>
          </a:p>
        </p:txBody>
      </p:sp>
      <p:sp>
        <p:nvSpPr>
          <p:cNvPr id="16" name="TextBox 15">
            <a:extLst>
              <a:ext uri="{FF2B5EF4-FFF2-40B4-BE49-F238E27FC236}">
                <a16:creationId xmlns:a16="http://schemas.microsoft.com/office/drawing/2014/main" id="{26385CB0-3F9B-7265-05A0-9C2D0AECAC9E}"/>
              </a:ext>
            </a:extLst>
          </p:cNvPr>
          <p:cNvSpPr txBox="1"/>
          <p:nvPr/>
        </p:nvSpPr>
        <p:spPr>
          <a:xfrm>
            <a:off x="5662612" y="1953925"/>
            <a:ext cx="523875" cy="246221"/>
          </a:xfrm>
          <a:prstGeom prst="rect">
            <a:avLst/>
          </a:prstGeom>
          <a:noFill/>
        </p:spPr>
        <p:txBody>
          <a:bodyPr wrap="square" rtlCol="0">
            <a:spAutoFit/>
          </a:bodyPr>
          <a:lstStyle/>
          <a:p>
            <a:r>
              <a:rPr lang="en-US" sz="1000" dirty="0"/>
              <a:t>101</a:t>
            </a:r>
          </a:p>
        </p:txBody>
      </p:sp>
    </p:spTree>
    <p:extLst>
      <p:ext uri="{BB962C8B-B14F-4D97-AF65-F5344CB8AC3E}">
        <p14:creationId xmlns:p14="http://schemas.microsoft.com/office/powerpoint/2010/main" val="56682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915B-F841-52C1-F7C6-9CF398AAAC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76DD1-39A6-1619-5ACD-962121D0B63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0605B5A6-5695-E785-26C5-DB76EF0CED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73ED7EE8-AA27-C78C-D462-F385BE0C7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TextBox 6">
            <a:extLst>
              <a:ext uri="{FF2B5EF4-FFF2-40B4-BE49-F238E27FC236}">
                <a16:creationId xmlns:a16="http://schemas.microsoft.com/office/drawing/2014/main" id="{BF4A8824-8050-956A-0A73-CCD65D4972CA}"/>
              </a:ext>
            </a:extLst>
          </p:cNvPr>
          <p:cNvSpPr txBox="1"/>
          <p:nvPr/>
        </p:nvSpPr>
        <p:spPr>
          <a:xfrm>
            <a:off x="4558686" y="641942"/>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pic>
        <p:nvPicPr>
          <p:cNvPr id="8" name="Picture 7">
            <a:extLst>
              <a:ext uri="{FF2B5EF4-FFF2-40B4-BE49-F238E27FC236}">
                <a16:creationId xmlns:a16="http://schemas.microsoft.com/office/drawing/2014/main" id="{268CD7DF-4F1C-5C93-ED4A-3C9BB368102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1250"/>
          <a:stretch/>
        </p:blipFill>
        <p:spPr>
          <a:xfrm>
            <a:off x="609500" y="3845011"/>
            <a:ext cx="10973000" cy="1597282"/>
          </a:xfrm>
          <a:prstGeom prst="rect">
            <a:avLst/>
          </a:prstGeom>
        </p:spPr>
      </p:pic>
      <p:sp>
        <p:nvSpPr>
          <p:cNvPr id="9" name="TextBox 8">
            <a:extLst>
              <a:ext uri="{FF2B5EF4-FFF2-40B4-BE49-F238E27FC236}">
                <a16:creationId xmlns:a16="http://schemas.microsoft.com/office/drawing/2014/main" id="{F936B83A-7442-EF9C-2ECF-B100F3671F45}"/>
              </a:ext>
            </a:extLst>
          </p:cNvPr>
          <p:cNvSpPr txBox="1"/>
          <p:nvPr/>
        </p:nvSpPr>
        <p:spPr>
          <a:xfrm>
            <a:off x="733425" y="1998275"/>
            <a:ext cx="6557840" cy="1200329"/>
          </a:xfrm>
          <a:prstGeom prst="rect">
            <a:avLst/>
          </a:prstGeom>
          <a:noFill/>
        </p:spPr>
        <p:txBody>
          <a:bodyPr wrap="square" rtlCol="0">
            <a:spAutoFit/>
          </a:bodyPr>
          <a:lstStyle/>
          <a:p>
            <a:r>
              <a:rPr lang="en-US" dirty="0"/>
              <a:t>_ From: Tools&gt;&gt; view accounting, we note that;</a:t>
            </a:r>
          </a:p>
          <a:p>
            <a:endParaRPr lang="en-US" dirty="0"/>
          </a:p>
          <a:p>
            <a:r>
              <a:rPr lang="en-US" dirty="0"/>
              <a:t>Accounts receivables will be debit.</a:t>
            </a:r>
          </a:p>
          <a:p>
            <a:r>
              <a:rPr lang="en-US" dirty="0"/>
              <a:t>Accrual will be credit.</a:t>
            </a:r>
          </a:p>
        </p:txBody>
      </p:sp>
    </p:spTree>
    <p:extLst>
      <p:ext uri="{BB962C8B-B14F-4D97-AF65-F5344CB8AC3E}">
        <p14:creationId xmlns:p14="http://schemas.microsoft.com/office/powerpoint/2010/main" val="1995970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915B-F841-52C1-F7C6-9CF398AAAC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76DD1-39A6-1619-5ACD-962121D0B63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0605B5A6-5695-E785-26C5-DB76EF0CED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73ED7EE8-AA27-C78C-D462-F385BE0C7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TextBox 6">
            <a:extLst>
              <a:ext uri="{FF2B5EF4-FFF2-40B4-BE49-F238E27FC236}">
                <a16:creationId xmlns:a16="http://schemas.microsoft.com/office/drawing/2014/main" id="{BF4A8824-8050-956A-0A73-CCD65D4972CA}"/>
              </a:ext>
            </a:extLst>
          </p:cNvPr>
          <p:cNvSpPr txBox="1"/>
          <p:nvPr/>
        </p:nvSpPr>
        <p:spPr>
          <a:xfrm>
            <a:off x="4558686" y="641942"/>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pic>
        <p:nvPicPr>
          <p:cNvPr id="8" name="Picture 7">
            <a:extLst>
              <a:ext uri="{FF2B5EF4-FFF2-40B4-BE49-F238E27FC236}">
                <a16:creationId xmlns:a16="http://schemas.microsoft.com/office/drawing/2014/main" id="{08ACEAEC-4595-E779-3755-23C04672A7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67350" y="2745105"/>
            <a:ext cx="6572650" cy="3910727"/>
          </a:xfrm>
          <a:prstGeom prst="rect">
            <a:avLst/>
          </a:prstGeom>
        </p:spPr>
      </p:pic>
      <p:sp>
        <p:nvSpPr>
          <p:cNvPr id="9" name="TextBox 8">
            <a:extLst>
              <a:ext uri="{FF2B5EF4-FFF2-40B4-BE49-F238E27FC236}">
                <a16:creationId xmlns:a16="http://schemas.microsoft.com/office/drawing/2014/main" id="{819E4813-361F-3413-BCAF-0053D2D9501A}"/>
              </a:ext>
            </a:extLst>
          </p:cNvPr>
          <p:cNvSpPr txBox="1"/>
          <p:nvPr/>
        </p:nvSpPr>
        <p:spPr>
          <a:xfrm>
            <a:off x="371074" y="1359842"/>
            <a:ext cx="10916259"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 </a:t>
            </a:r>
            <a:r>
              <a:rPr lang="en-US" b="1" dirty="0">
                <a:latin typeface="Arial" panose="020B0604020202020204" pitchFamily="34" charset="0"/>
                <a:cs typeface="Arial" panose="020B0604020202020204" pitchFamily="34" charset="0"/>
              </a:rPr>
              <a:t>Second Stage:</a:t>
            </a:r>
          </a:p>
          <a:p>
            <a:r>
              <a:rPr lang="en-US" b="1" dirty="0">
                <a:latin typeface="Arial" panose="020B0604020202020204" pitchFamily="34" charset="0"/>
                <a:cs typeface="Arial" panose="020B0604020202020204" pitchFamily="34" charset="0"/>
              </a:rPr>
              <a:t>Create the Invoice </a:t>
            </a:r>
            <a:r>
              <a:rPr lang="en-US" dirty="0">
                <a:latin typeface="Arial" panose="020B0604020202020204" pitchFamily="34" charset="0"/>
                <a:cs typeface="Arial" panose="020B0604020202020204" pitchFamily="34" charset="0"/>
              </a:rPr>
              <a:t>: When the customer makes a purchase, you create a standard invoice.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Apply the Deposit to the Invoice</a:t>
            </a:r>
            <a:r>
              <a:rPr lang="en-US" dirty="0">
                <a:latin typeface="Arial" panose="020B0604020202020204" pitchFamily="34" charset="0"/>
                <a:cs typeface="Arial" panose="020B0604020202020204" pitchFamily="34" charset="0"/>
              </a:rPr>
              <a:t>: You then apply the deposit to the invoice, reducing the amount the customer owes. </a:t>
            </a:r>
          </a:p>
          <a:p>
            <a:r>
              <a:rPr lang="en-US" dirty="0">
                <a:latin typeface="Arial" panose="020B0604020202020204" pitchFamily="34" charset="0"/>
                <a:cs typeface="Arial" panose="020B0604020202020204" pitchFamily="34" charset="0"/>
              </a:rPr>
              <a:t>This essentially uses the prepayment to pay for </a:t>
            </a:r>
          </a:p>
          <a:p>
            <a:r>
              <a:rPr lang="en-US" dirty="0">
                <a:latin typeface="Arial" panose="020B0604020202020204" pitchFamily="34" charset="0"/>
                <a:cs typeface="Arial" panose="020B0604020202020204" pitchFamily="34" charset="0"/>
              </a:rPr>
              <a:t>the current purchase.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followed:</a:t>
            </a:r>
          </a:p>
        </p:txBody>
      </p:sp>
      <p:sp>
        <p:nvSpPr>
          <p:cNvPr id="10" name="TextBox 9">
            <a:extLst>
              <a:ext uri="{FF2B5EF4-FFF2-40B4-BE49-F238E27FC236}">
                <a16:creationId xmlns:a16="http://schemas.microsoft.com/office/drawing/2014/main" id="{834D0AF2-4ADC-5094-582D-B67A96797050}"/>
              </a:ext>
            </a:extLst>
          </p:cNvPr>
          <p:cNvSpPr txBox="1"/>
          <p:nvPr/>
        </p:nvSpPr>
        <p:spPr>
          <a:xfrm>
            <a:off x="6095999" y="3324643"/>
            <a:ext cx="323753" cy="159407"/>
          </a:xfrm>
          <a:prstGeom prst="rect">
            <a:avLst/>
          </a:prstGeom>
          <a:noFill/>
          <a:ln w="19050">
            <a:solidFill>
              <a:srgbClr val="FF0000"/>
            </a:solidFill>
          </a:ln>
        </p:spPr>
        <p:txBody>
          <a:bodyPr wrap="square" rtlCol="0">
            <a:spAutoFit/>
          </a:bodyPr>
          <a:lstStyle/>
          <a:p>
            <a:endParaRPr lang="en-US" dirty="0"/>
          </a:p>
        </p:txBody>
      </p:sp>
      <p:sp>
        <p:nvSpPr>
          <p:cNvPr id="11" name="TextBox 10">
            <a:extLst>
              <a:ext uri="{FF2B5EF4-FFF2-40B4-BE49-F238E27FC236}">
                <a16:creationId xmlns:a16="http://schemas.microsoft.com/office/drawing/2014/main" id="{39D305A9-4482-9141-1DF7-772A605C6714}"/>
              </a:ext>
            </a:extLst>
          </p:cNvPr>
          <p:cNvSpPr txBox="1"/>
          <p:nvPr/>
        </p:nvSpPr>
        <p:spPr>
          <a:xfrm>
            <a:off x="6095998" y="3484050"/>
            <a:ext cx="362279" cy="159407"/>
          </a:xfrm>
          <a:prstGeom prst="rect">
            <a:avLst/>
          </a:prstGeom>
          <a:noFill/>
          <a:ln w="1905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99972069-40B1-28AF-B436-99E91C66F73C}"/>
              </a:ext>
            </a:extLst>
          </p:cNvPr>
          <p:cNvSpPr txBox="1"/>
          <p:nvPr/>
        </p:nvSpPr>
        <p:spPr>
          <a:xfrm>
            <a:off x="8401050" y="3000793"/>
            <a:ext cx="276128" cy="123407"/>
          </a:xfrm>
          <a:prstGeom prst="rect">
            <a:avLst/>
          </a:prstGeom>
          <a:noFill/>
          <a:ln w="19050">
            <a:solidFill>
              <a:srgbClr val="FF0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8D2897E9-D5D7-5020-4D74-412DC1B61F59}"/>
              </a:ext>
            </a:extLst>
          </p:cNvPr>
          <p:cNvSpPr txBox="1"/>
          <p:nvPr/>
        </p:nvSpPr>
        <p:spPr>
          <a:xfrm>
            <a:off x="7810500" y="4148674"/>
            <a:ext cx="590550" cy="104357"/>
          </a:xfrm>
          <a:prstGeom prst="rect">
            <a:avLst/>
          </a:prstGeom>
          <a:noFill/>
          <a:ln w="19050">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BE3F6362-2875-C82D-6023-D7E6BADFCE22}"/>
              </a:ext>
            </a:extLst>
          </p:cNvPr>
          <p:cNvSpPr txBox="1"/>
          <p:nvPr/>
        </p:nvSpPr>
        <p:spPr>
          <a:xfrm>
            <a:off x="5667375" y="6454129"/>
            <a:ext cx="609762" cy="201703"/>
          </a:xfrm>
          <a:prstGeom prst="rect">
            <a:avLst/>
          </a:prstGeom>
          <a:noFill/>
          <a:ln w="1905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80A52D62-595E-DF07-DBED-F03CE2E9A6F6}"/>
              </a:ext>
            </a:extLst>
          </p:cNvPr>
          <p:cNvSpPr txBox="1"/>
          <p:nvPr/>
        </p:nvSpPr>
        <p:spPr>
          <a:xfrm>
            <a:off x="371074" y="4045485"/>
            <a:ext cx="4791476" cy="230832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_ From class section , we choose “ Invoice” and from type section, we choose the transaction type.</a:t>
            </a:r>
          </a:p>
          <a:p>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_Then we choose the invoice data and determine the customer that has paid in advance.</a:t>
            </a:r>
          </a:p>
          <a:p>
            <a:r>
              <a:rPr lang="en-US" sz="1600" dirty="0">
                <a:latin typeface="Arial" panose="020B0604020202020204" pitchFamily="34" charset="0"/>
                <a:cs typeface="Arial" panose="020B0604020202020204" pitchFamily="34" charset="0"/>
              </a:rPr>
              <a:t>     we </a:t>
            </a:r>
            <a:r>
              <a:rPr lang="en-US" sz="1600" dirty="0">
                <a:solidFill>
                  <a:srgbClr val="FF0000"/>
                </a:solidFill>
                <a:latin typeface="Arial" panose="020B0604020202020204" pitchFamily="34" charset="0"/>
                <a:cs typeface="Arial" panose="020B0604020202020204" pitchFamily="34" charset="0"/>
              </a:rPr>
              <a:t>note</a:t>
            </a:r>
            <a:r>
              <a:rPr lang="en-US" sz="1600" dirty="0">
                <a:latin typeface="Arial" panose="020B0604020202020204" pitchFamily="34" charset="0"/>
                <a:cs typeface="Arial" panose="020B0604020202020204" pitchFamily="34" charset="0"/>
              </a:rPr>
              <a:t> that the commitment section will be active by the customer deposit transaction number.</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_After that, we move to Line Items section.</a:t>
            </a:r>
          </a:p>
        </p:txBody>
      </p:sp>
    </p:spTree>
    <p:extLst>
      <p:ext uri="{BB962C8B-B14F-4D97-AF65-F5344CB8AC3E}">
        <p14:creationId xmlns:p14="http://schemas.microsoft.com/office/powerpoint/2010/main" val="912178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t="7000"/>
          </a:stretch>
        </a:blipFill>
        <a:effectLst/>
      </p:bgPr>
    </p:bg>
    <p:spTree>
      <p:nvGrpSpPr>
        <p:cNvPr id="1" name=""/>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A06F3B0A-46B8-FC1E-A7AD-5C8190F8309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6662" y="520003"/>
            <a:ext cx="758528" cy="613211"/>
          </a:xfrm>
        </p:spPr>
      </p:pic>
      <p:sp>
        <p:nvSpPr>
          <p:cNvPr id="5" name="Rectangle 4">
            <a:extLst>
              <a:ext uri="{FF2B5EF4-FFF2-40B4-BE49-F238E27FC236}">
                <a16:creationId xmlns:a16="http://schemas.microsoft.com/office/drawing/2014/main" id="{E8757D07-3ED4-F896-3ECD-1A2DC87989B0}"/>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9DCF40-5AFB-36E2-39FF-EF1983FDFC28}"/>
              </a:ext>
            </a:extLst>
          </p:cNvPr>
          <p:cNvSpPr/>
          <p:nvPr/>
        </p:nvSpPr>
        <p:spPr>
          <a:xfrm>
            <a:off x="0" y="295936"/>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DF54FA91-CDEA-1069-3B69-8EA6394B4B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Tree>
    <p:extLst>
      <p:ext uri="{BB962C8B-B14F-4D97-AF65-F5344CB8AC3E}">
        <p14:creationId xmlns:p14="http://schemas.microsoft.com/office/powerpoint/2010/main" val="4105820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915B-F841-52C1-F7C6-9CF398AAAC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76DD1-39A6-1619-5ACD-962121D0B63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logo of a globe with a graduation cap&#10;&#10;AI-generated content may be incorrect.">
            <a:extLst>
              <a:ext uri="{FF2B5EF4-FFF2-40B4-BE49-F238E27FC236}">
                <a16:creationId xmlns:a16="http://schemas.microsoft.com/office/drawing/2014/main" id="{0605B5A6-5695-E785-26C5-DB76EF0CED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73ED7EE8-AA27-C78C-D462-F385BE0C7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TextBox 6">
            <a:extLst>
              <a:ext uri="{FF2B5EF4-FFF2-40B4-BE49-F238E27FC236}">
                <a16:creationId xmlns:a16="http://schemas.microsoft.com/office/drawing/2014/main" id="{BF4A8824-8050-956A-0A73-CCD65D4972CA}"/>
              </a:ext>
            </a:extLst>
          </p:cNvPr>
          <p:cNvSpPr txBox="1"/>
          <p:nvPr/>
        </p:nvSpPr>
        <p:spPr>
          <a:xfrm>
            <a:off x="4558686" y="641942"/>
            <a:ext cx="339932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Transactions: Deposit</a:t>
            </a:r>
          </a:p>
        </p:txBody>
      </p:sp>
      <p:pic>
        <p:nvPicPr>
          <p:cNvPr id="8" name="Picture 7">
            <a:extLst>
              <a:ext uri="{FF2B5EF4-FFF2-40B4-BE49-F238E27FC236}">
                <a16:creationId xmlns:a16="http://schemas.microsoft.com/office/drawing/2014/main" id="{3F3C1845-7FEE-9605-8A43-9543BE51368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36673" y="1196016"/>
            <a:ext cx="7179212" cy="1646084"/>
          </a:xfrm>
          <a:prstGeom prst="rect">
            <a:avLst/>
          </a:prstGeom>
        </p:spPr>
      </p:pic>
      <p:sp>
        <p:nvSpPr>
          <p:cNvPr id="9" name="TextBox 8">
            <a:extLst>
              <a:ext uri="{FF2B5EF4-FFF2-40B4-BE49-F238E27FC236}">
                <a16:creationId xmlns:a16="http://schemas.microsoft.com/office/drawing/2014/main" id="{B9D4CC02-1F82-FE08-F751-534E1FD677CC}"/>
              </a:ext>
            </a:extLst>
          </p:cNvPr>
          <p:cNvSpPr txBox="1"/>
          <p:nvPr/>
        </p:nvSpPr>
        <p:spPr>
          <a:xfrm>
            <a:off x="6096001" y="2324727"/>
            <a:ext cx="750554" cy="161716"/>
          </a:xfrm>
          <a:prstGeom prst="rect">
            <a:avLst/>
          </a:prstGeom>
          <a:noFill/>
          <a:ln w="19050">
            <a:solidFill>
              <a:srgbClr val="FF0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699EF79A-4FA8-D00B-6CC0-50E8A0D44FBB}"/>
              </a:ext>
            </a:extLst>
          </p:cNvPr>
          <p:cNvSpPr txBox="1"/>
          <p:nvPr/>
        </p:nvSpPr>
        <p:spPr>
          <a:xfrm>
            <a:off x="8311319" y="2318856"/>
            <a:ext cx="499659" cy="161716"/>
          </a:xfrm>
          <a:prstGeom prst="rect">
            <a:avLst/>
          </a:prstGeom>
          <a:noFill/>
          <a:ln w="19050">
            <a:solidFill>
              <a:srgbClr val="FF0000"/>
            </a:solidFill>
          </a:ln>
        </p:spPr>
        <p:txBody>
          <a:bodyPr wrap="square" rtlCol="0">
            <a:spAutoFit/>
          </a:bodyPr>
          <a:lstStyle/>
          <a:p>
            <a:endParaRPr lang="en-US" dirty="0"/>
          </a:p>
        </p:txBody>
      </p:sp>
      <p:sp>
        <p:nvSpPr>
          <p:cNvPr id="11" name="TextBox 10">
            <a:extLst>
              <a:ext uri="{FF2B5EF4-FFF2-40B4-BE49-F238E27FC236}">
                <a16:creationId xmlns:a16="http://schemas.microsoft.com/office/drawing/2014/main" id="{BB605308-A3DC-76F0-F984-C878D1E53A72}"/>
              </a:ext>
            </a:extLst>
          </p:cNvPr>
          <p:cNvSpPr txBox="1"/>
          <p:nvPr/>
        </p:nvSpPr>
        <p:spPr>
          <a:xfrm>
            <a:off x="9085634" y="2318856"/>
            <a:ext cx="499660" cy="167587"/>
          </a:xfrm>
          <a:prstGeom prst="rect">
            <a:avLst/>
          </a:prstGeom>
          <a:noFill/>
          <a:ln w="19050">
            <a:solidFill>
              <a:srgbClr val="FF0000"/>
            </a:solidFill>
          </a:ln>
        </p:spPr>
        <p:txBody>
          <a:bodyPr wrap="square" rtlCol="0">
            <a:spAutoFit/>
          </a:bodyPr>
          <a:lstStyle/>
          <a:p>
            <a:endParaRPr lang="en-US" dirty="0"/>
          </a:p>
        </p:txBody>
      </p:sp>
      <p:pic>
        <p:nvPicPr>
          <p:cNvPr id="13" name="Picture 12">
            <a:extLst>
              <a:ext uri="{FF2B5EF4-FFF2-40B4-BE49-F238E27FC236}">
                <a16:creationId xmlns:a16="http://schemas.microsoft.com/office/drawing/2014/main" id="{61800EF9-0E75-85DF-DECC-1BDBEC9732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58815" y="3015574"/>
            <a:ext cx="7257070" cy="3764605"/>
          </a:xfrm>
          <a:prstGeom prst="rect">
            <a:avLst/>
          </a:prstGeom>
        </p:spPr>
      </p:pic>
      <p:sp>
        <p:nvSpPr>
          <p:cNvPr id="14" name="TextBox 13">
            <a:extLst>
              <a:ext uri="{FF2B5EF4-FFF2-40B4-BE49-F238E27FC236}">
                <a16:creationId xmlns:a16="http://schemas.microsoft.com/office/drawing/2014/main" id="{4DA26109-ADBA-D152-76C2-A82FBA18899C}"/>
              </a:ext>
            </a:extLst>
          </p:cNvPr>
          <p:cNvSpPr txBox="1"/>
          <p:nvPr/>
        </p:nvSpPr>
        <p:spPr>
          <a:xfrm>
            <a:off x="5350212" y="5301575"/>
            <a:ext cx="745787" cy="175098"/>
          </a:xfrm>
          <a:prstGeom prst="rect">
            <a:avLst/>
          </a:prstGeom>
          <a:noFill/>
          <a:ln w="1905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A976DD97-24CB-400C-2D39-D1163519769B}"/>
              </a:ext>
            </a:extLst>
          </p:cNvPr>
          <p:cNvSpPr txBox="1"/>
          <p:nvPr/>
        </p:nvSpPr>
        <p:spPr>
          <a:xfrm>
            <a:off x="5778229" y="6311034"/>
            <a:ext cx="1439693" cy="264864"/>
          </a:xfrm>
          <a:prstGeom prst="rect">
            <a:avLst/>
          </a:prstGeom>
          <a:noFill/>
          <a:ln w="19050">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71F8F365-FCDB-AD28-663B-F64570194F2E}"/>
              </a:ext>
            </a:extLst>
          </p:cNvPr>
          <p:cNvSpPr txBox="1"/>
          <p:nvPr/>
        </p:nvSpPr>
        <p:spPr>
          <a:xfrm>
            <a:off x="11284085" y="5953328"/>
            <a:ext cx="641319" cy="243191"/>
          </a:xfrm>
          <a:prstGeom prst="rect">
            <a:avLst/>
          </a:prstGeom>
          <a:noFill/>
          <a:ln w="19050">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559020CA-2F11-BA4C-B0FF-8DDDC20AF263}"/>
              </a:ext>
            </a:extLst>
          </p:cNvPr>
          <p:cNvSpPr txBox="1"/>
          <p:nvPr/>
        </p:nvSpPr>
        <p:spPr>
          <a:xfrm>
            <a:off x="5405335" y="4597347"/>
            <a:ext cx="745787" cy="175097"/>
          </a:xfrm>
          <a:prstGeom prst="rect">
            <a:avLst/>
          </a:prstGeom>
          <a:noFill/>
          <a:ln w="1905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2673BD6B-BE54-DE1B-EBDF-85516267F2A6}"/>
              </a:ext>
            </a:extLst>
          </p:cNvPr>
          <p:cNvSpPr txBox="1"/>
          <p:nvPr/>
        </p:nvSpPr>
        <p:spPr>
          <a:xfrm>
            <a:off x="176116" y="1317956"/>
            <a:ext cx="4582700" cy="200054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_ We enter the description, the quantity, and the unit price of the sale </a:t>
            </a:r>
          </a:p>
          <a:p>
            <a:r>
              <a:rPr lang="en-US" dirty="0">
                <a:latin typeface="Arial" panose="020B0604020202020204" pitchFamily="34" charset="0"/>
                <a:cs typeface="Arial" panose="020B0604020202020204" pitchFamily="34" charset="0"/>
              </a:rPr>
              <a:t>Then we press complete and do the final accounting from:</a:t>
            </a:r>
          </a:p>
          <a:p>
            <a:r>
              <a:rPr lang="en-US" dirty="0">
                <a:latin typeface="Arial" panose="020B0604020202020204" pitchFamily="34" charset="0"/>
                <a:cs typeface="Arial" panose="020B0604020202020204" pitchFamily="34" charset="0"/>
              </a:rPr>
              <a:t> Tools &gt;&gt; create accounting &gt;&gt; create final accounting </a:t>
            </a:r>
          </a:p>
          <a:p>
            <a:endParaRPr lang="en-US" sz="1600" dirty="0"/>
          </a:p>
        </p:txBody>
      </p:sp>
      <p:sp>
        <p:nvSpPr>
          <p:cNvPr id="19" name="TextBox 18">
            <a:extLst>
              <a:ext uri="{FF2B5EF4-FFF2-40B4-BE49-F238E27FC236}">
                <a16:creationId xmlns:a16="http://schemas.microsoft.com/office/drawing/2014/main" id="{52D9B722-7C63-1B3B-0740-6A7834E490E3}"/>
              </a:ext>
            </a:extLst>
          </p:cNvPr>
          <p:cNvSpPr txBox="1"/>
          <p:nvPr/>
        </p:nvSpPr>
        <p:spPr>
          <a:xfrm>
            <a:off x="237661" y="3480633"/>
            <a:ext cx="4401014"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 </a:t>
            </a:r>
            <a:r>
              <a:rPr lang="en-US" b="1" dirty="0">
                <a:latin typeface="Arial" panose="020B0604020202020204" pitchFamily="34" charset="0"/>
                <a:cs typeface="Arial" panose="020B0604020202020204" pitchFamily="34" charset="0"/>
              </a:rPr>
              <a:t>Third stage: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Reconciliation </a:t>
            </a:r>
            <a:r>
              <a:rPr lang="en-US" dirty="0">
                <a:latin typeface="Arial" panose="020B0604020202020204" pitchFamily="34" charset="0"/>
                <a:cs typeface="Arial" panose="020B0604020202020204" pitchFamily="34" charset="0"/>
              </a:rPr>
              <a:t>: The Oracle system then reconciles the deposit transaction, and the invoice transaction.</a:t>
            </a:r>
          </a:p>
        </p:txBody>
      </p:sp>
      <p:sp>
        <p:nvSpPr>
          <p:cNvPr id="23" name="TextBox 22">
            <a:extLst>
              <a:ext uri="{FF2B5EF4-FFF2-40B4-BE49-F238E27FC236}">
                <a16:creationId xmlns:a16="http://schemas.microsoft.com/office/drawing/2014/main" id="{67165B1A-65AF-EB8C-790A-C75686E309A2}"/>
              </a:ext>
            </a:extLst>
          </p:cNvPr>
          <p:cNvSpPr txBox="1"/>
          <p:nvPr/>
        </p:nvSpPr>
        <p:spPr>
          <a:xfrm>
            <a:off x="237661" y="5233816"/>
            <a:ext cx="4190999"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confirm:</a:t>
            </a:r>
          </a:p>
          <a:p>
            <a:r>
              <a:rPr lang="en-US" dirty="0">
                <a:latin typeface="Arial" panose="020B0604020202020204" pitchFamily="34" charset="0"/>
                <a:cs typeface="Arial" panose="020B0604020202020204" pitchFamily="34" charset="0"/>
              </a:rPr>
              <a:t>From Details section we will note the adjustments and  that the final balance will equal zero</a:t>
            </a:r>
          </a:p>
        </p:txBody>
      </p:sp>
    </p:spTree>
    <p:extLst>
      <p:ext uri="{BB962C8B-B14F-4D97-AF65-F5344CB8AC3E}">
        <p14:creationId xmlns:p14="http://schemas.microsoft.com/office/powerpoint/2010/main" val="847327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03E9-6B96-1A3A-BF47-A29FC86C9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262C6-36C6-94EE-C67D-C98E10087456}"/>
              </a:ext>
            </a:extLst>
          </p:cNvPr>
          <p:cNvSpPr>
            <a:spLocks noGrp="1"/>
          </p:cNvSpPr>
          <p:nvPr>
            <p:ph type="title"/>
          </p:nvPr>
        </p:nvSpPr>
        <p:spPr>
          <a:xfrm>
            <a:off x="3961677" y="419964"/>
            <a:ext cx="3932237" cy="847592"/>
          </a:xfrm>
        </p:spPr>
        <p:txBody>
          <a:bodyPr>
            <a:normAutofit/>
          </a:bodyPr>
          <a:lstStyle/>
          <a:p>
            <a:pPr algn="ctr"/>
            <a:r>
              <a:rPr lang="en-US" sz="2400" b="1" dirty="0">
                <a:latin typeface="Arial" panose="020B0604020202020204" pitchFamily="34" charset="0"/>
                <a:cs typeface="Arial" panose="020B0604020202020204" pitchFamily="34" charset="0"/>
              </a:rPr>
              <a:t>Create bank and bank branches </a:t>
            </a:r>
          </a:p>
        </p:txBody>
      </p:sp>
      <p:pic>
        <p:nvPicPr>
          <p:cNvPr id="10" name="Content Placeholder 9" descr="A logo of a globe with a graduation cap&#10;&#10;AI-generated content may be incorrect.">
            <a:extLst>
              <a:ext uri="{FF2B5EF4-FFF2-40B4-BE49-F238E27FC236}">
                <a16:creationId xmlns:a16="http://schemas.microsoft.com/office/drawing/2014/main" id="{8B729EBB-B139-E11A-7E2F-DC3C25C997B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3562BE10-4BDB-E76F-D456-D67B3C5FDB2C}"/>
              </a:ext>
            </a:extLst>
          </p:cNvPr>
          <p:cNvSpPr>
            <a:spLocks noGrp="1"/>
          </p:cNvSpPr>
          <p:nvPr>
            <p:ph type="body" sz="half" idx="2"/>
          </p:nvPr>
        </p:nvSpPr>
        <p:spPr>
          <a:xfrm>
            <a:off x="45237" y="1230103"/>
            <a:ext cx="11945658" cy="5627897"/>
          </a:xfrm>
        </p:spPr>
        <p:txBody>
          <a:bodyPr>
            <a:normAutofit/>
          </a:bodyPr>
          <a:lstStyle/>
          <a:p>
            <a:r>
              <a:rPr lang="en-US" b="1" dirty="0">
                <a:latin typeface="Arial" panose="020B0604020202020204" pitchFamily="34" charset="0"/>
                <a:cs typeface="Arial" panose="020B0604020202020204" pitchFamily="34" charset="0"/>
              </a:rPr>
              <a:t>1-Bank: </a:t>
            </a:r>
            <a:r>
              <a:rPr lang="en-US" dirty="0">
                <a:latin typeface="Arial" panose="020B0604020202020204" pitchFamily="34" charset="0"/>
                <a:cs typeface="Arial" panose="020B0604020202020204" pitchFamily="34" charset="0"/>
              </a:rPr>
              <a:t>refers to an entity or financial institution that is used to process payments, receipts, and other financial transactions.</a:t>
            </a:r>
          </a:p>
          <a:p>
            <a:r>
              <a:rPr lang="en-US" b="1" dirty="0">
                <a:latin typeface="Arial" panose="020B0604020202020204" pitchFamily="34" charset="0"/>
                <a:cs typeface="Arial" panose="020B0604020202020204" pitchFamily="34" charset="0"/>
              </a:rPr>
              <a:t>To create bank and bank branches within the Accounts payable (AP) module:</a:t>
            </a:r>
          </a:p>
          <a:p>
            <a:r>
              <a:rPr lang="en-US" dirty="0">
                <a:latin typeface="Arial" panose="020B0604020202020204" pitchFamily="34" charset="0"/>
                <a:cs typeface="Arial" panose="020B0604020202020204" pitchFamily="34" charset="0"/>
              </a:rPr>
              <a:t>payables, vision operations &gt; Setup &gt; Payments &gt; Banks and bank branches &gt; create.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1- First, we entered the bank name:“</a:t>
            </a:r>
            <a:r>
              <a:rPr lang="en-US" dirty="0" err="1">
                <a:latin typeface="Arial" panose="020B0604020202020204" pitchFamily="34" charset="0"/>
                <a:cs typeface="Arial" panose="020B0604020202020204" pitchFamily="34" charset="0"/>
              </a:rPr>
              <a:t>ARG_Bank</a:t>
            </a:r>
            <a:r>
              <a:rPr lang="en-US" dirty="0">
                <a:latin typeface="Arial" panose="020B0604020202020204" pitchFamily="34" charset="0"/>
                <a:cs typeface="Arial" panose="020B0604020202020204" pitchFamily="34" charset="0"/>
              </a:rPr>
              <a:t>”.</a:t>
            </a:r>
          </a:p>
          <a:p>
            <a:pPr>
              <a:lnSpc>
                <a:spcPct val="100000"/>
              </a:lnSpc>
            </a:pPr>
            <a:r>
              <a:rPr lang="en-US" dirty="0">
                <a:latin typeface="Arial" panose="020B0604020202020204" pitchFamily="34" charset="0"/>
                <a:cs typeface="Arial" panose="020B0604020202020204" pitchFamily="34" charset="0"/>
              </a:rPr>
              <a:t>2- then, We selected the country where the bank is located “Egypt” and save.</a:t>
            </a:r>
          </a:p>
          <a:p>
            <a:endParaRPr lang="en-US" dirty="0"/>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43AF4D1-D2D3-E9BB-DB7C-916AC7613749}"/>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E20F65-0F47-FF1A-54F7-77162BDEF72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D933CEE-B49C-F354-376C-C13005031A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صورة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73677" y="2480492"/>
            <a:ext cx="5840477" cy="1570824"/>
          </a:xfrm>
          <a:prstGeom prst="rect">
            <a:avLst/>
          </a:prstGeom>
        </p:spPr>
      </p:pic>
      <p:sp>
        <p:nvSpPr>
          <p:cNvPr id="7" name="مستطيل 6"/>
          <p:cNvSpPr/>
          <p:nvPr/>
        </p:nvSpPr>
        <p:spPr>
          <a:xfrm>
            <a:off x="840509" y="5846618"/>
            <a:ext cx="914400" cy="33250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4" name="صورة 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944610" y="2401359"/>
            <a:ext cx="2761673" cy="1839147"/>
          </a:xfrm>
          <a:prstGeom prst="rect">
            <a:avLst/>
          </a:prstGeom>
        </p:spPr>
      </p:pic>
      <p:sp>
        <p:nvSpPr>
          <p:cNvPr id="15" name="مستطيل 14"/>
          <p:cNvSpPr/>
          <p:nvPr/>
        </p:nvSpPr>
        <p:spPr>
          <a:xfrm>
            <a:off x="2835256" y="3662217"/>
            <a:ext cx="1579419" cy="193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مستطيل 15"/>
          <p:cNvSpPr/>
          <p:nvPr/>
        </p:nvSpPr>
        <p:spPr>
          <a:xfrm>
            <a:off x="4973677" y="3602181"/>
            <a:ext cx="544945" cy="15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صورة 1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348893" y="5234724"/>
            <a:ext cx="4083950" cy="1556295"/>
          </a:xfrm>
          <a:prstGeom prst="rect">
            <a:avLst/>
          </a:prstGeom>
        </p:spPr>
      </p:pic>
      <p:sp>
        <p:nvSpPr>
          <p:cNvPr id="8" name="مستطيل 7"/>
          <p:cNvSpPr/>
          <p:nvPr/>
        </p:nvSpPr>
        <p:spPr>
          <a:xfrm>
            <a:off x="4864395" y="5418330"/>
            <a:ext cx="1052946" cy="175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4082472" y="5684892"/>
            <a:ext cx="471055" cy="11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مستطيل 10"/>
          <p:cNvSpPr/>
          <p:nvPr/>
        </p:nvSpPr>
        <p:spPr>
          <a:xfrm>
            <a:off x="3961677" y="5795728"/>
            <a:ext cx="591850" cy="115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61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03E9-6B96-1A3A-BF47-A29FC86C96A4}"/>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8B729EBB-B139-E11A-7E2F-DC3C25C997B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3562BE10-4BDB-E76F-D456-D67B3C5FDB2C}"/>
              </a:ext>
            </a:extLst>
          </p:cNvPr>
          <p:cNvSpPr>
            <a:spLocks noGrp="1"/>
          </p:cNvSpPr>
          <p:nvPr>
            <p:ph type="body" sz="half" idx="2"/>
          </p:nvPr>
        </p:nvSpPr>
        <p:spPr>
          <a:xfrm>
            <a:off x="66662" y="1304792"/>
            <a:ext cx="12005265" cy="5553208"/>
          </a:xfrm>
        </p:spPr>
        <p:txBody>
          <a:bodyPr/>
          <a:lstStyle/>
          <a:p>
            <a:r>
              <a:rPr lang="en-US" b="1" dirty="0">
                <a:latin typeface="Arial" panose="020B0604020202020204" pitchFamily="34" charset="0"/>
                <a:cs typeface="Arial" panose="020B0604020202020204" pitchFamily="34" charset="0"/>
              </a:rPr>
              <a:t>-Bank branches</a:t>
            </a:r>
            <a:r>
              <a:rPr lang="en-US" dirty="0">
                <a:latin typeface="Arial" panose="020B0604020202020204" pitchFamily="34" charset="0"/>
                <a:cs typeface="Arial" panose="020B0604020202020204" pitchFamily="34" charset="0"/>
              </a:rPr>
              <a:t>: refers to the physical locations or subdivisions of a bank.</a:t>
            </a:r>
          </a:p>
          <a:p>
            <a:r>
              <a:rPr lang="en-US" dirty="0">
                <a:latin typeface="Arial" panose="020B0604020202020204" pitchFamily="34" charset="0"/>
                <a:cs typeface="Arial" panose="020B0604020202020204" pitchFamily="34" charset="0"/>
              </a:rPr>
              <a:t>1-After we created the bank we went to the Branches section and clicked on Create Branch then we selected the country and the bank name.</a:t>
            </a:r>
          </a:p>
          <a:p>
            <a:endParaRPr lang="en-US" dirty="0"/>
          </a:p>
          <a:p>
            <a:r>
              <a:rPr lang="en-US" dirty="0"/>
              <a:t/>
            </a:r>
            <a:br>
              <a:rPr lang="en-US" dirty="0"/>
            </a:br>
            <a:endParaRPr lang="en-US" dirty="0"/>
          </a:p>
          <a:p>
            <a:endParaRPr lang="en-US" dirty="0"/>
          </a:p>
          <a:p>
            <a:endParaRPr lang="en-US" dirty="0"/>
          </a:p>
          <a:p>
            <a:endParaRPr lang="en-US" dirty="0"/>
          </a:p>
          <a:p>
            <a:endParaRPr lang="en-US" dirty="0"/>
          </a:p>
          <a:p>
            <a:endParaRPr lang="en-US" dirty="0"/>
          </a:p>
          <a:p>
            <a:r>
              <a:rPr lang="en-US" dirty="0">
                <a:latin typeface="Arial" panose="020B0604020202020204" pitchFamily="34" charset="0"/>
                <a:cs typeface="Arial" panose="020B0604020202020204" pitchFamily="34" charset="0"/>
              </a:rPr>
              <a:t>2-Next, we entered the branch details and save.</a:t>
            </a:r>
          </a:p>
          <a:p>
            <a:endParaRPr lang="en-US" dirty="0"/>
          </a:p>
          <a:p>
            <a:endParaRPr lang="en-US" dirty="0"/>
          </a:p>
        </p:txBody>
      </p:sp>
      <p:sp>
        <p:nvSpPr>
          <p:cNvPr id="5" name="Rectangle 4">
            <a:extLst>
              <a:ext uri="{FF2B5EF4-FFF2-40B4-BE49-F238E27FC236}">
                <a16:creationId xmlns:a16="http://schemas.microsoft.com/office/drawing/2014/main" id="{443AF4D1-D2D3-E9BB-DB7C-916AC7613749}"/>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E20F65-0F47-FF1A-54F7-77162BDEF72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D933CEE-B49C-F354-376C-C13005031A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صورة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4562" y="2142835"/>
            <a:ext cx="5480601" cy="2221739"/>
          </a:xfrm>
          <a:prstGeom prst="rect">
            <a:avLst/>
          </a:prstGeom>
        </p:spPr>
      </p:pic>
      <p:sp>
        <p:nvSpPr>
          <p:cNvPr id="7" name="مستطيل 6"/>
          <p:cNvSpPr/>
          <p:nvPr/>
        </p:nvSpPr>
        <p:spPr>
          <a:xfrm>
            <a:off x="1588655" y="2216726"/>
            <a:ext cx="572655"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p:cNvSpPr/>
          <p:nvPr/>
        </p:nvSpPr>
        <p:spPr>
          <a:xfrm>
            <a:off x="578454" y="3905906"/>
            <a:ext cx="489528" cy="1754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صورة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83024" y="2142835"/>
            <a:ext cx="5289397" cy="2382983"/>
          </a:xfrm>
          <a:prstGeom prst="rect">
            <a:avLst/>
          </a:prstGeom>
        </p:spPr>
      </p:pic>
      <p:pic>
        <p:nvPicPr>
          <p:cNvPr id="11" name="صورة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85164" y="4685805"/>
            <a:ext cx="5515538" cy="2225524"/>
          </a:xfrm>
          <a:prstGeom prst="rect">
            <a:avLst/>
          </a:prstGeom>
        </p:spPr>
      </p:pic>
      <p:sp>
        <p:nvSpPr>
          <p:cNvPr id="2" name="مستطيل 1"/>
          <p:cNvSpPr/>
          <p:nvPr/>
        </p:nvSpPr>
        <p:spPr>
          <a:xfrm>
            <a:off x="6908800" y="3041268"/>
            <a:ext cx="960582" cy="424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مستطيل 12"/>
          <p:cNvSpPr/>
          <p:nvPr/>
        </p:nvSpPr>
        <p:spPr>
          <a:xfrm>
            <a:off x="6602453" y="3637718"/>
            <a:ext cx="1163781" cy="398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188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6CF3-1E73-25B6-D16F-C77B4C07D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D7D3A-BEF3-73F8-7ABD-572D02BBF71B}"/>
              </a:ext>
            </a:extLst>
          </p:cNvPr>
          <p:cNvSpPr>
            <a:spLocks noGrp="1"/>
          </p:cNvSpPr>
          <p:nvPr>
            <p:ph type="title"/>
          </p:nvPr>
        </p:nvSpPr>
        <p:spPr>
          <a:xfrm>
            <a:off x="4113134" y="371575"/>
            <a:ext cx="3932237" cy="847592"/>
          </a:xfrm>
        </p:spPr>
        <p:txBody>
          <a:bodyPr>
            <a:normAutofit/>
          </a:bodyPr>
          <a:lstStyle/>
          <a:p>
            <a:r>
              <a:rPr lang="en-US" sz="2400" b="1" dirty="0">
                <a:latin typeface="Arial" panose="020B0604020202020204" pitchFamily="34" charset="0"/>
                <a:cs typeface="Arial" panose="020B0604020202020204" pitchFamily="34" charset="0"/>
              </a:rPr>
              <a:t>Create Bank Account</a:t>
            </a:r>
          </a:p>
        </p:txBody>
      </p:sp>
      <p:pic>
        <p:nvPicPr>
          <p:cNvPr id="10" name="Content Placeholder 9" descr="A logo of a globe with a graduation cap&#10;&#10;AI-generated content may be incorrect.">
            <a:extLst>
              <a:ext uri="{FF2B5EF4-FFF2-40B4-BE49-F238E27FC236}">
                <a16:creationId xmlns:a16="http://schemas.microsoft.com/office/drawing/2014/main" id="{71E3391B-CE15-E396-2C14-8C5D58F321C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56AB73F6-E96E-19D2-1844-597857097CD6}"/>
              </a:ext>
            </a:extLst>
          </p:cNvPr>
          <p:cNvSpPr>
            <a:spLocks noGrp="1"/>
          </p:cNvSpPr>
          <p:nvPr>
            <p:ph type="body" sz="half" idx="2"/>
          </p:nvPr>
        </p:nvSpPr>
        <p:spPr>
          <a:xfrm>
            <a:off x="0" y="1355033"/>
            <a:ext cx="12192000" cy="5502967"/>
          </a:xfrm>
        </p:spPr>
        <p:txBody>
          <a:bodyPr>
            <a:normAutofit/>
          </a:bodyPr>
          <a:lstStyle/>
          <a:p>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Bank Account</a:t>
            </a:r>
            <a:r>
              <a:rPr lang="en-US" dirty="0">
                <a:latin typeface="Arial" panose="020B0604020202020204" pitchFamily="34" charset="0"/>
                <a:cs typeface="Arial" panose="020B0604020202020204" pitchFamily="34" charset="0"/>
              </a:rPr>
              <a:t>: refers to a financial account used for managing cash transactions like payments and receipts.</a:t>
            </a:r>
          </a:p>
          <a:p>
            <a:r>
              <a:rPr lang="en-US" b="1" dirty="0">
                <a:latin typeface="Arial" panose="020B0604020202020204" pitchFamily="34" charset="0"/>
                <a:cs typeface="Arial" panose="020B0604020202020204" pitchFamily="34" charset="0"/>
              </a:rPr>
              <a:t>To create bank and bank branches within the Accounts payable (AP) module:</a:t>
            </a:r>
          </a:p>
          <a:p>
            <a:r>
              <a:rPr lang="en-US" dirty="0">
                <a:latin typeface="Arial" panose="020B0604020202020204" pitchFamily="34" charset="0"/>
                <a:cs typeface="Arial" panose="020B0604020202020204" pitchFamily="34" charset="0"/>
              </a:rPr>
              <a:t>payables, vision operations &gt; Setup &gt; Payments &gt; Bank Accounts &gt; create.</a:t>
            </a:r>
          </a:p>
          <a:p>
            <a:r>
              <a:rPr lang="en-US" dirty="0">
                <a:latin typeface="Arial" panose="020B0604020202020204" pitchFamily="34" charset="0"/>
                <a:cs typeface="Arial" panose="020B0604020202020204" pitchFamily="34" charset="0"/>
              </a:rPr>
              <a:t>1- First, we entered the Country name “Egypt”.</a:t>
            </a:r>
          </a:p>
          <a:p>
            <a:r>
              <a:rPr lang="en-US" dirty="0">
                <a:latin typeface="Arial" panose="020B0604020202020204" pitchFamily="34" charset="0"/>
                <a:cs typeface="Arial" panose="020B0604020202020204" pitchFamily="34" charset="0"/>
              </a:rPr>
              <a:t>2-then we entered the bank name “</a:t>
            </a:r>
            <a:r>
              <a:rPr lang="en-US" dirty="0" err="1">
                <a:latin typeface="Arial" panose="020B0604020202020204" pitchFamily="34" charset="0"/>
                <a:cs typeface="Arial" panose="020B0604020202020204" pitchFamily="34" charset="0"/>
              </a:rPr>
              <a:t>ARG_Bank</a:t>
            </a:r>
            <a:r>
              <a:rPr lang="en-US" dirty="0">
                <a:latin typeface="Arial" panose="020B0604020202020204" pitchFamily="34" charset="0"/>
                <a:cs typeface="Arial" panose="020B0604020202020204" pitchFamily="34" charset="0"/>
              </a:rPr>
              <a:t>” and branch name “ARG_branch1”.</a:t>
            </a:r>
          </a:p>
          <a:p>
            <a:r>
              <a:rPr lang="en-US" dirty="0">
                <a:latin typeface="Arial" panose="020B0604020202020204" pitchFamily="34" charset="0"/>
                <a:cs typeface="Arial" panose="020B0604020202020204" pitchFamily="34" charset="0"/>
              </a:rPr>
              <a:t>3-we selected the legal entity “vision operation” and account use “receivable”.</a:t>
            </a:r>
          </a:p>
          <a:p>
            <a:endParaRPr lang="en-US" dirty="0"/>
          </a:p>
          <a:p>
            <a:endParaRPr lang="en-US" dirty="0"/>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2DC1D2A5-D97C-1A6D-21B7-EBAE8AD4F32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7198B2-4C9C-4FFB-5A21-1546EE782C87}"/>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52438102-0820-3D57-8A95-4A507924B9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صورة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8454" y="3960738"/>
            <a:ext cx="3861739" cy="2045423"/>
          </a:xfrm>
          <a:prstGeom prst="rect">
            <a:avLst/>
          </a:prstGeom>
        </p:spPr>
      </p:pic>
      <p:pic>
        <p:nvPicPr>
          <p:cNvPr id="11" name="صورة 10"/>
          <p:cNvPicPr>
            <a:picLocks noChangeAspect="1"/>
          </p:cNvPicPr>
          <p:nvPr/>
        </p:nvPicPr>
        <p:blipFill rotWithShape="1">
          <a:blip r:embed="rId5" cstate="email">
            <a:extLst>
              <a:ext uri="{28A0092B-C50C-407E-A947-70E740481C1C}">
                <a14:useLocalDpi xmlns:a14="http://schemas.microsoft.com/office/drawing/2010/main"/>
              </a:ext>
            </a:extLst>
          </a:blip>
          <a:srcRect b="-482"/>
          <a:stretch/>
        </p:blipFill>
        <p:spPr>
          <a:xfrm>
            <a:off x="4759822" y="3960738"/>
            <a:ext cx="6308437" cy="1901020"/>
          </a:xfrm>
          <a:prstGeom prst="rect">
            <a:avLst/>
          </a:prstGeom>
        </p:spPr>
      </p:pic>
      <p:sp>
        <p:nvSpPr>
          <p:cNvPr id="13" name="مستطيل مستدير الزوايا 12"/>
          <p:cNvSpPr/>
          <p:nvPr/>
        </p:nvSpPr>
        <p:spPr>
          <a:xfrm>
            <a:off x="1200727" y="4950691"/>
            <a:ext cx="461818"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ستطيل 13"/>
          <p:cNvSpPr/>
          <p:nvPr/>
        </p:nvSpPr>
        <p:spPr>
          <a:xfrm>
            <a:off x="1025236" y="5264727"/>
            <a:ext cx="637309" cy="212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p:cNvSpPr/>
          <p:nvPr/>
        </p:nvSpPr>
        <p:spPr>
          <a:xfrm>
            <a:off x="942109" y="5569527"/>
            <a:ext cx="720436" cy="29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p:cNvSpPr/>
          <p:nvPr/>
        </p:nvSpPr>
        <p:spPr>
          <a:xfrm>
            <a:off x="7472218" y="4692073"/>
            <a:ext cx="1052946" cy="193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p:cNvSpPr/>
          <p:nvPr/>
        </p:nvSpPr>
        <p:spPr>
          <a:xfrm>
            <a:off x="8525164" y="5264727"/>
            <a:ext cx="794327" cy="147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653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CAB21-6529-C500-7C0C-EA6800C54115}"/>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1DB3603D-4B80-D94D-2347-35A7B58F57C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ADD789A5-DF87-0D52-58F6-2688AA3F64E5}"/>
              </a:ext>
            </a:extLst>
          </p:cNvPr>
          <p:cNvSpPr>
            <a:spLocks noGrp="1"/>
          </p:cNvSpPr>
          <p:nvPr>
            <p:ph type="body" sz="half" idx="2"/>
          </p:nvPr>
        </p:nvSpPr>
        <p:spPr>
          <a:xfrm>
            <a:off x="66662" y="1133214"/>
            <a:ext cx="11885193" cy="5724786"/>
          </a:xfrm>
        </p:spPr>
        <p:txBody>
          <a:bodyPr/>
          <a:lstStyle/>
          <a:p>
            <a:r>
              <a:rPr lang="en-US" dirty="0">
                <a:latin typeface="Arial" panose="020B0604020202020204" pitchFamily="34" charset="0"/>
                <a:cs typeface="Arial" panose="020B0604020202020204" pitchFamily="34" charset="0"/>
              </a:rPr>
              <a:t>4-we entered Account name, Account Number and selected “Multiple currencies allow” to handle accounts that deal with more than one currency.</a:t>
            </a:r>
          </a:p>
          <a:p>
            <a:r>
              <a:rPr lang="en-US" dirty="0">
                <a:latin typeface="Arial" panose="020B0604020202020204" pitchFamily="34" charset="0"/>
                <a:cs typeface="Arial" panose="020B0604020202020204" pitchFamily="34" charset="0"/>
              </a:rPr>
              <a:t>5-we selected cash account where all the company’s cash transactions are stored, whether payments or receipts.</a:t>
            </a:r>
          </a:p>
          <a:p>
            <a:r>
              <a:rPr lang="en-US" dirty="0">
                <a:latin typeface="Arial" panose="020B0604020202020204" pitchFamily="34" charset="0"/>
                <a:cs typeface="Arial" panose="020B0604020202020204" pitchFamily="34" charset="0"/>
              </a:rPr>
              <a:t>6-we opened add organization access.</a:t>
            </a:r>
          </a:p>
          <a:p>
            <a:r>
              <a:rPr lang="en-US" dirty="0">
                <a:latin typeface="Arial" panose="020B0604020202020204" pitchFamily="34" charset="0"/>
                <a:cs typeface="Arial" panose="020B0604020202020204" pitchFamily="34" charset="0"/>
              </a:rPr>
              <a:t>7- we selected the organization  “vision operation” and account use “receivable”.</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AD87908-EF83-8D79-CD02-03D8EC1128C4}"/>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2CF1B4-C306-7A5D-AA9B-07BCE248DBDF}"/>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BAE011BE-922D-6C89-581B-D078C74A5C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صورة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905371"/>
            <a:ext cx="3980873" cy="1825724"/>
          </a:xfrm>
          <a:prstGeom prst="rect">
            <a:avLst/>
          </a:prstGeom>
        </p:spPr>
      </p:pic>
      <p:pic>
        <p:nvPicPr>
          <p:cNvPr id="9" name="صورة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20655" y="2905371"/>
            <a:ext cx="3315855" cy="1825724"/>
          </a:xfrm>
          <a:prstGeom prst="rect">
            <a:avLst/>
          </a:prstGeom>
        </p:spPr>
      </p:pic>
      <p:pic>
        <p:nvPicPr>
          <p:cNvPr id="11" name="صورة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75002" y="2899741"/>
            <a:ext cx="4655127" cy="1817136"/>
          </a:xfrm>
          <a:prstGeom prst="rect">
            <a:avLst/>
          </a:prstGeom>
        </p:spPr>
      </p:pic>
      <p:pic>
        <p:nvPicPr>
          <p:cNvPr id="13" name="صورة 1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09272" y="4803761"/>
            <a:ext cx="6216073" cy="1699491"/>
          </a:xfrm>
          <a:prstGeom prst="rect">
            <a:avLst/>
          </a:prstGeom>
        </p:spPr>
      </p:pic>
      <p:sp>
        <p:nvSpPr>
          <p:cNvPr id="14" name="مستطيل 13"/>
          <p:cNvSpPr/>
          <p:nvPr/>
        </p:nvSpPr>
        <p:spPr>
          <a:xfrm>
            <a:off x="785091" y="3205018"/>
            <a:ext cx="591127" cy="221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p:cNvSpPr/>
          <p:nvPr/>
        </p:nvSpPr>
        <p:spPr>
          <a:xfrm>
            <a:off x="683491" y="3565236"/>
            <a:ext cx="692727" cy="138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p:cNvSpPr/>
          <p:nvPr/>
        </p:nvSpPr>
        <p:spPr>
          <a:xfrm>
            <a:off x="4821382" y="4304145"/>
            <a:ext cx="341745" cy="286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p:cNvSpPr/>
          <p:nvPr/>
        </p:nvSpPr>
        <p:spPr>
          <a:xfrm>
            <a:off x="10954327" y="4193309"/>
            <a:ext cx="665018" cy="286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مستطيل 17"/>
          <p:cNvSpPr/>
          <p:nvPr/>
        </p:nvSpPr>
        <p:spPr>
          <a:xfrm>
            <a:off x="4479636" y="5661891"/>
            <a:ext cx="424873" cy="166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مستطيل 18"/>
          <p:cNvSpPr/>
          <p:nvPr/>
        </p:nvSpPr>
        <p:spPr>
          <a:xfrm>
            <a:off x="4165600" y="5975927"/>
            <a:ext cx="314036" cy="16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554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7C9E-B1F5-F62A-D366-6C68AC11DEEC}"/>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7DF02E66-C572-2BFE-52FA-CD83BC4C034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218C573-494C-C1B7-98DC-947BEB2A3F85}"/>
              </a:ext>
            </a:extLst>
          </p:cNvPr>
          <p:cNvSpPr>
            <a:spLocks noGrp="1"/>
          </p:cNvSpPr>
          <p:nvPr>
            <p:ph type="body" sz="half" idx="2"/>
          </p:nvPr>
        </p:nvSpPr>
        <p:spPr>
          <a:xfrm>
            <a:off x="66662" y="1196017"/>
            <a:ext cx="11903665" cy="5661983"/>
          </a:xfrm>
        </p:spPr>
        <p:txBody>
          <a:bodyPr/>
          <a:lstStyle/>
          <a:p>
            <a:r>
              <a:rPr lang="en-US" dirty="0">
                <a:latin typeface="Arial" panose="020B0604020202020204" pitchFamily="34" charset="0"/>
                <a:cs typeface="Arial" panose="020B0604020202020204" pitchFamily="34" charset="0"/>
              </a:rPr>
              <a:t>7-we selected GL Accounts :-</a:t>
            </a:r>
          </a:p>
          <a:p>
            <a:r>
              <a:rPr lang="en-US" dirty="0">
                <a:latin typeface="Arial" panose="020B0604020202020204" pitchFamily="34" charset="0"/>
                <a:cs typeface="Arial" panose="020B0604020202020204" pitchFamily="34" charset="0"/>
              </a:rPr>
              <a:t> .Cash : This is the GL account where the bank's cash balance is recorded.</a:t>
            </a:r>
          </a:p>
          <a:p>
            <a:r>
              <a:rPr lang="en-US" dirty="0">
                <a:latin typeface="Arial" panose="020B0604020202020204" pitchFamily="34" charset="0"/>
                <a:cs typeface="Arial" panose="020B0604020202020204" pitchFamily="34" charset="0"/>
              </a:rPr>
              <a:t> .Confirmed Receipts: Payments that have been applied to customer invoices and confirmed.</a:t>
            </a:r>
          </a:p>
          <a:p>
            <a:r>
              <a:rPr lang="en-US" dirty="0">
                <a:latin typeface="Arial" panose="020B0604020202020204" pitchFamily="34" charset="0"/>
                <a:cs typeface="Arial" panose="020B0604020202020204" pitchFamily="34" charset="0"/>
              </a:rPr>
              <a:t> . Bank Charges: If there are any fees or charges associated with the bank account.</a:t>
            </a:r>
          </a:p>
          <a:p>
            <a:r>
              <a:rPr lang="en-US" dirty="0">
                <a:latin typeface="Arial" panose="020B0604020202020204" pitchFamily="34" charset="0"/>
                <a:cs typeface="Arial" panose="020B0604020202020204" pitchFamily="34" charset="0"/>
              </a:rPr>
              <a:t> . Remitted Receipts: Payments sent to the bank but not yet cleared or confirmed.</a:t>
            </a:r>
          </a:p>
          <a:p>
            <a:r>
              <a:rPr lang="en-US" dirty="0">
                <a:latin typeface="Arial" panose="020B0604020202020204" pitchFamily="34" charset="0"/>
                <a:cs typeface="Arial" panose="020B0604020202020204" pitchFamily="34" charset="0"/>
              </a:rPr>
              <a:t> . Unapplied Receipts: This is used to track unapplied or unallocated payments from customers.</a:t>
            </a:r>
          </a:p>
          <a:p>
            <a:r>
              <a:rPr lang="en-US" dirty="0">
                <a:latin typeface="Arial" panose="020B0604020202020204" pitchFamily="34" charset="0"/>
                <a:cs typeface="Arial" panose="020B0604020202020204" pitchFamily="34" charset="0"/>
              </a:rPr>
              <a:t> . Unidentified Receipts: Payments with unclear or missing remittance details.</a:t>
            </a:r>
          </a:p>
          <a:p>
            <a:r>
              <a:rPr lang="en-US" dirty="0">
                <a:latin typeface="Arial" panose="020B0604020202020204" pitchFamily="34" charset="0"/>
                <a:cs typeface="Arial" panose="020B0604020202020204" pitchFamily="34" charset="0"/>
              </a:rPr>
              <a:t> . On Account Receipts: Payments placed on a customer’s account without applying to a specific       invoice.</a:t>
            </a:r>
          </a:p>
          <a:p>
            <a:endParaRPr lang="en-US" dirty="0"/>
          </a:p>
        </p:txBody>
      </p:sp>
      <p:sp>
        <p:nvSpPr>
          <p:cNvPr id="5" name="Rectangle 4">
            <a:extLst>
              <a:ext uri="{FF2B5EF4-FFF2-40B4-BE49-F238E27FC236}">
                <a16:creationId xmlns:a16="http://schemas.microsoft.com/office/drawing/2014/main" id="{4EED5868-EE8D-E91D-0971-0E6F02CFEBEE}"/>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7675F1-647F-0917-C225-D6FB6B91EA22}"/>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90370453-0A67-4561-60BB-3D49E70142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8" name="صورة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48508" y="4015967"/>
            <a:ext cx="10058400" cy="2842033"/>
          </a:xfrm>
          <a:prstGeom prst="rect">
            <a:avLst/>
          </a:prstGeom>
        </p:spPr>
      </p:pic>
      <p:sp>
        <p:nvSpPr>
          <p:cNvPr id="3" name="مستطيل 2"/>
          <p:cNvSpPr/>
          <p:nvPr/>
        </p:nvSpPr>
        <p:spPr>
          <a:xfrm>
            <a:off x="2290618" y="5190836"/>
            <a:ext cx="230909" cy="175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ستطيل 6"/>
          <p:cNvSpPr/>
          <p:nvPr/>
        </p:nvSpPr>
        <p:spPr>
          <a:xfrm>
            <a:off x="4257964" y="5190836"/>
            <a:ext cx="711200" cy="175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1976582" y="5366327"/>
            <a:ext cx="544945" cy="184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مستطيل 10"/>
          <p:cNvSpPr/>
          <p:nvPr/>
        </p:nvSpPr>
        <p:spPr>
          <a:xfrm>
            <a:off x="4294909" y="5366327"/>
            <a:ext cx="637309" cy="184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مستطيل 12"/>
          <p:cNvSpPr/>
          <p:nvPr/>
        </p:nvSpPr>
        <p:spPr>
          <a:xfrm>
            <a:off x="4257964" y="5772727"/>
            <a:ext cx="711200" cy="193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ستطيل 13"/>
          <p:cNvSpPr/>
          <p:nvPr/>
        </p:nvSpPr>
        <p:spPr>
          <a:xfrm>
            <a:off x="4193309" y="5966691"/>
            <a:ext cx="775855" cy="212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p:cNvSpPr/>
          <p:nvPr/>
        </p:nvSpPr>
        <p:spPr>
          <a:xfrm>
            <a:off x="1717964" y="6474691"/>
            <a:ext cx="803563" cy="147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p:cNvSpPr/>
          <p:nvPr/>
        </p:nvSpPr>
        <p:spPr>
          <a:xfrm>
            <a:off x="4244108" y="6467305"/>
            <a:ext cx="674255" cy="147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p:cNvSpPr/>
          <p:nvPr/>
        </p:nvSpPr>
        <p:spPr>
          <a:xfrm>
            <a:off x="1717964" y="6622473"/>
            <a:ext cx="803563" cy="13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73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lstStyle/>
          <a:p>
            <a:r>
              <a:rPr lang="en-US" dirty="0">
                <a:latin typeface="Arial" panose="020B0604020202020204" pitchFamily="34" charset="0"/>
                <a:cs typeface="Arial" panose="020B0604020202020204" pitchFamily="34" charset="0"/>
              </a:rPr>
              <a:t>8- we selected receivable activities :-</a:t>
            </a:r>
          </a:p>
          <a:p>
            <a:r>
              <a:rPr lang="en-US" dirty="0">
                <a:latin typeface="Arial" panose="020B0604020202020204" pitchFamily="34" charset="0"/>
                <a:cs typeface="Arial" panose="020B0604020202020204" pitchFamily="34" charset="0"/>
              </a:rPr>
              <a:t> .Unearned Discounts Refers to discounts given to customers but not yet earned because the terms for earning the discount (such as early payment or a certain volume of purchases) haven’t been fully met.</a:t>
            </a:r>
          </a:p>
          <a:p>
            <a:r>
              <a:rPr lang="en-US" dirty="0">
                <a:latin typeface="Arial" panose="020B0604020202020204" pitchFamily="34" charset="0"/>
                <a:cs typeface="Arial" panose="020B0604020202020204" pitchFamily="34" charset="0"/>
              </a:rPr>
              <a:t> .Earned Discounts: Refers to discounts that have been earned by the customer because they’ve met the conditions (e.g., early payment within a specified period).</a:t>
            </a:r>
          </a:p>
          <a:p>
            <a:r>
              <a:rPr lang="en-US" dirty="0">
                <a:latin typeface="Arial" panose="020B0604020202020204" pitchFamily="34" charset="0"/>
                <a:cs typeface="Arial" panose="020B0604020202020204" pitchFamily="34" charset="0"/>
              </a:rPr>
              <a:t> . Claim Investigations: Refers to the process of investigating and resolving any disputes or claims made by customers, such as incorrect billing, damaged goods, or other issues.</a:t>
            </a:r>
          </a:p>
          <a:p>
            <a:r>
              <a:rPr lang="en-US" dirty="0">
                <a:latin typeface="Arial" panose="020B0604020202020204" pitchFamily="34" charset="0"/>
                <a:cs typeface="Arial" panose="020B0604020202020204" pitchFamily="34" charset="0"/>
              </a:rPr>
              <a:t>9- we select apply then finish And in this way, we have created the bank account.</a:t>
            </a:r>
          </a:p>
          <a:p>
            <a:endParaRPr lang="en-US" dirty="0"/>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صورة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124" y="3839440"/>
            <a:ext cx="5144655" cy="2797492"/>
          </a:xfrm>
          <a:prstGeom prst="rect">
            <a:avLst/>
          </a:prstGeom>
        </p:spPr>
      </p:pic>
      <p:sp>
        <p:nvSpPr>
          <p:cNvPr id="8" name="مستطيل 7"/>
          <p:cNvSpPr/>
          <p:nvPr/>
        </p:nvSpPr>
        <p:spPr>
          <a:xfrm>
            <a:off x="5015344" y="4119418"/>
            <a:ext cx="258619" cy="212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صورة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8779" y="3839440"/>
            <a:ext cx="6705601" cy="2797492"/>
          </a:xfrm>
          <a:prstGeom prst="rect">
            <a:avLst/>
          </a:prstGeom>
        </p:spPr>
      </p:pic>
      <p:sp>
        <p:nvSpPr>
          <p:cNvPr id="11" name="مستطيل 10"/>
          <p:cNvSpPr/>
          <p:nvPr/>
        </p:nvSpPr>
        <p:spPr>
          <a:xfrm>
            <a:off x="5384800" y="6465455"/>
            <a:ext cx="618836" cy="1714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929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3C633-8970-709F-527D-A863DD731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D96E6-99D2-97D5-3B93-39C07741FDC9}"/>
              </a:ext>
            </a:extLst>
          </p:cNvPr>
          <p:cNvSpPr>
            <a:spLocks noGrp="1"/>
          </p:cNvSpPr>
          <p:nvPr>
            <p:ph type="title"/>
          </p:nvPr>
        </p:nvSpPr>
        <p:spPr>
          <a:xfrm>
            <a:off x="4113134" y="409708"/>
            <a:ext cx="3932237" cy="847592"/>
          </a:xfrm>
        </p:spPr>
        <p:txBody>
          <a:bodyPr>
            <a:normAutofit/>
          </a:bodyPr>
          <a:lstStyle/>
          <a:p>
            <a:r>
              <a:rPr lang="en-US" sz="2400" b="1" dirty="0">
                <a:latin typeface="Arial" panose="020B0604020202020204" pitchFamily="34" charset="0"/>
                <a:cs typeface="Arial" panose="020B0604020202020204" pitchFamily="34" charset="0"/>
              </a:rPr>
              <a:t>Receipt Method </a:t>
            </a:r>
          </a:p>
        </p:txBody>
      </p:sp>
      <p:pic>
        <p:nvPicPr>
          <p:cNvPr id="10" name="Content Placeholder 9" descr="A logo of a globe with a graduation cap&#10;&#10;AI-generated content may be incorrect.">
            <a:extLst>
              <a:ext uri="{FF2B5EF4-FFF2-40B4-BE49-F238E27FC236}">
                <a16:creationId xmlns:a16="http://schemas.microsoft.com/office/drawing/2014/main" id="{258B5136-8978-73DB-5B9C-88B51B00E0C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B273E132-7C1D-26EB-6C76-9FB4C1B46D3C}"/>
              </a:ext>
            </a:extLst>
          </p:cNvPr>
          <p:cNvSpPr>
            <a:spLocks noGrp="1"/>
          </p:cNvSpPr>
          <p:nvPr>
            <p:ph type="body" sz="half" idx="2"/>
          </p:nvPr>
        </p:nvSpPr>
        <p:spPr>
          <a:xfrm>
            <a:off x="66662" y="1431636"/>
            <a:ext cx="11996029" cy="5426364"/>
          </a:xfrm>
        </p:spPr>
        <p:txBody>
          <a:bodyPr/>
          <a:lstStyle/>
          <a:p>
            <a:r>
              <a:rPr lang="en-US" b="1" dirty="0">
                <a:latin typeface="Arial" panose="020B0604020202020204" pitchFamily="34" charset="0"/>
                <a:cs typeface="Arial" panose="020B0604020202020204" pitchFamily="34" charset="0"/>
              </a:rPr>
              <a:t>Receipt Method</a:t>
            </a:r>
            <a:r>
              <a:rPr lang="en-US" dirty="0">
                <a:latin typeface="Arial" panose="020B0604020202020204" pitchFamily="34" charset="0"/>
                <a:cs typeface="Arial" panose="020B0604020202020204" pitchFamily="34" charset="0"/>
              </a:rPr>
              <a:t>: refers to the way in which a customer’s payment is received and processed.</a:t>
            </a:r>
          </a:p>
          <a:p>
            <a:r>
              <a:rPr lang="en-US" b="1" dirty="0">
                <a:latin typeface="Arial" panose="020B0604020202020204" pitchFamily="34" charset="0"/>
                <a:cs typeface="Arial" panose="020B0604020202020204" pitchFamily="34" charset="0"/>
              </a:rPr>
              <a:t>To create receipt method: </a:t>
            </a:r>
          </a:p>
          <a:p>
            <a:r>
              <a:rPr lang="en-US" dirty="0">
                <a:latin typeface="Arial" panose="020B0604020202020204" pitchFamily="34" charset="0"/>
                <a:cs typeface="Arial" panose="020B0604020202020204" pitchFamily="34" charset="0"/>
              </a:rPr>
              <a:t>Receivables &gt; Setup &gt; Receipts &gt; Receipt classes.</a:t>
            </a:r>
          </a:p>
          <a:p>
            <a:r>
              <a:rPr lang="en-US" dirty="0">
                <a:latin typeface="Arial" panose="020B0604020202020204" pitchFamily="34" charset="0"/>
                <a:cs typeface="Arial" panose="020B0604020202020204" pitchFamily="34" charset="0"/>
              </a:rPr>
              <a:t>1- Receipt class:-</a:t>
            </a:r>
          </a:p>
          <a:p>
            <a:r>
              <a:rPr lang="en-US" dirty="0">
                <a:latin typeface="Arial" panose="020B0604020202020204" pitchFamily="34" charset="0"/>
                <a:cs typeface="Arial" panose="020B0604020202020204" pitchFamily="34" charset="0"/>
              </a:rPr>
              <a:t>. We enter Name, Creation method, Remittance method and clearance method.</a:t>
            </a:r>
          </a:p>
          <a:p>
            <a:r>
              <a:rPr lang="en-US" dirty="0">
                <a:latin typeface="Arial" panose="020B0604020202020204" pitchFamily="34" charset="0"/>
                <a:cs typeface="Arial" panose="020B0604020202020204" pitchFamily="34" charset="0"/>
              </a:rPr>
              <a:t>2- Receipt method :-</a:t>
            </a:r>
          </a:p>
          <a:p>
            <a:r>
              <a:rPr lang="en-US" dirty="0">
                <a:latin typeface="Arial" panose="020B0604020202020204" pitchFamily="34" charset="0"/>
                <a:cs typeface="Arial" panose="020B0604020202020204" pitchFamily="34" charset="0"/>
              </a:rPr>
              <a:t> . We entered name and effective date then select bank accounts.</a:t>
            </a:r>
          </a:p>
          <a:p>
            <a:endParaRPr lang="en-US" dirty="0"/>
          </a:p>
          <a:p>
            <a:r>
              <a:rPr lang="en-US" dirty="0"/>
              <a:t/>
            </a:r>
            <a:br>
              <a:rPr lang="en-US" dirty="0"/>
            </a:br>
            <a:endParaRPr lang="en-US" dirty="0"/>
          </a:p>
        </p:txBody>
      </p:sp>
      <p:sp>
        <p:nvSpPr>
          <p:cNvPr id="5" name="Rectangle 4">
            <a:extLst>
              <a:ext uri="{FF2B5EF4-FFF2-40B4-BE49-F238E27FC236}">
                <a16:creationId xmlns:a16="http://schemas.microsoft.com/office/drawing/2014/main" id="{CFE09E3C-5D1D-83AD-EEA7-BE33B70516FF}"/>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7C0CB7-7DA2-D314-180C-F7D101B967FD}"/>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1B97C3AB-A4EB-FCED-A851-DCFB33B41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صورة 6">
            <a:extLst>
              <a:ext uri="{FF2B5EF4-FFF2-40B4-BE49-F238E27FC236}">
                <a16:creationId xmlns:a16="http://schemas.microsoft.com/office/drawing/2014/main" id="{575F2A99-6850-1AB9-5D25-C6CB32A198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5151" y="3848099"/>
            <a:ext cx="7897474" cy="3009901"/>
          </a:xfrm>
          <a:prstGeom prst="rect">
            <a:avLst/>
          </a:prstGeom>
        </p:spPr>
      </p:pic>
      <p:sp>
        <p:nvSpPr>
          <p:cNvPr id="8" name="مستطيل 7">
            <a:extLst>
              <a:ext uri="{FF2B5EF4-FFF2-40B4-BE49-F238E27FC236}">
                <a16:creationId xmlns:a16="http://schemas.microsoft.com/office/drawing/2014/main" id="{0735DF5A-EA70-13FC-73AB-C095B421B2D9}"/>
              </a:ext>
            </a:extLst>
          </p:cNvPr>
          <p:cNvSpPr/>
          <p:nvPr/>
        </p:nvSpPr>
        <p:spPr>
          <a:xfrm>
            <a:off x="1838325" y="3952875"/>
            <a:ext cx="952500" cy="191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a:extLst>
              <a:ext uri="{FF2B5EF4-FFF2-40B4-BE49-F238E27FC236}">
                <a16:creationId xmlns:a16="http://schemas.microsoft.com/office/drawing/2014/main" id="{6A47CF64-CCC8-A6C1-7F1A-8C65730CBCEB}"/>
              </a:ext>
            </a:extLst>
          </p:cNvPr>
          <p:cNvSpPr/>
          <p:nvPr/>
        </p:nvSpPr>
        <p:spPr>
          <a:xfrm>
            <a:off x="3228975" y="4048846"/>
            <a:ext cx="400050" cy="180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مستطيل 10">
            <a:extLst>
              <a:ext uri="{FF2B5EF4-FFF2-40B4-BE49-F238E27FC236}">
                <a16:creationId xmlns:a16="http://schemas.microsoft.com/office/drawing/2014/main" id="{BE65FE2B-D9AB-177A-FA85-097A78FFED90}"/>
              </a:ext>
            </a:extLst>
          </p:cNvPr>
          <p:cNvSpPr/>
          <p:nvPr/>
        </p:nvSpPr>
        <p:spPr>
          <a:xfrm>
            <a:off x="2581275" y="4229100"/>
            <a:ext cx="1047750" cy="12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مستطيل 12">
            <a:extLst>
              <a:ext uri="{FF2B5EF4-FFF2-40B4-BE49-F238E27FC236}">
                <a16:creationId xmlns:a16="http://schemas.microsoft.com/office/drawing/2014/main" id="{F575DF19-CD33-560A-8F10-711B2DE11D23}"/>
              </a:ext>
            </a:extLst>
          </p:cNvPr>
          <p:cNvSpPr/>
          <p:nvPr/>
        </p:nvSpPr>
        <p:spPr>
          <a:xfrm>
            <a:off x="2400300" y="4355944"/>
            <a:ext cx="1228725" cy="139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ستطيل 13">
            <a:extLst>
              <a:ext uri="{FF2B5EF4-FFF2-40B4-BE49-F238E27FC236}">
                <a16:creationId xmlns:a16="http://schemas.microsoft.com/office/drawing/2014/main" id="{B0D94229-B52D-A30E-8CF5-A0593A1288CA}"/>
              </a:ext>
            </a:extLst>
          </p:cNvPr>
          <p:cNvSpPr/>
          <p:nvPr/>
        </p:nvSpPr>
        <p:spPr>
          <a:xfrm>
            <a:off x="2400300" y="4495800"/>
            <a:ext cx="12287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a:extLst>
              <a:ext uri="{FF2B5EF4-FFF2-40B4-BE49-F238E27FC236}">
                <a16:creationId xmlns:a16="http://schemas.microsoft.com/office/drawing/2014/main" id="{071F3FE0-CECA-F1D7-2A44-351B133745FB}"/>
              </a:ext>
            </a:extLst>
          </p:cNvPr>
          <p:cNvSpPr/>
          <p:nvPr/>
        </p:nvSpPr>
        <p:spPr>
          <a:xfrm>
            <a:off x="1838325" y="4646757"/>
            <a:ext cx="1095375"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a:extLst>
              <a:ext uri="{FF2B5EF4-FFF2-40B4-BE49-F238E27FC236}">
                <a16:creationId xmlns:a16="http://schemas.microsoft.com/office/drawing/2014/main" id="{D9F75DD6-4A84-FACD-ED06-91956731A0BE}"/>
              </a:ext>
            </a:extLst>
          </p:cNvPr>
          <p:cNvSpPr/>
          <p:nvPr/>
        </p:nvSpPr>
        <p:spPr>
          <a:xfrm>
            <a:off x="2105025" y="4837257"/>
            <a:ext cx="476250" cy="172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a:extLst>
              <a:ext uri="{FF2B5EF4-FFF2-40B4-BE49-F238E27FC236}">
                <a16:creationId xmlns:a16="http://schemas.microsoft.com/office/drawing/2014/main" id="{0B880E5C-A0FB-D7C3-47ED-2960D28948ED}"/>
              </a:ext>
            </a:extLst>
          </p:cNvPr>
          <p:cNvSpPr/>
          <p:nvPr/>
        </p:nvSpPr>
        <p:spPr>
          <a:xfrm>
            <a:off x="2400300" y="5010150"/>
            <a:ext cx="1028700" cy="142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مستطيل 17">
            <a:extLst>
              <a:ext uri="{FF2B5EF4-FFF2-40B4-BE49-F238E27FC236}">
                <a16:creationId xmlns:a16="http://schemas.microsoft.com/office/drawing/2014/main" id="{5D48A17A-E1F7-E5B8-D4C8-E0FC0E00EC8F}"/>
              </a:ext>
            </a:extLst>
          </p:cNvPr>
          <p:cNvSpPr/>
          <p:nvPr/>
        </p:nvSpPr>
        <p:spPr>
          <a:xfrm>
            <a:off x="7696200" y="6477000"/>
            <a:ext cx="1247775"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097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E6DA7-144F-D9B9-E5D3-B90A1A9DD7BA}"/>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3FDBC82-F95E-9BF5-BD51-FED502882AD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21217206-A7A2-680B-CE8A-5CE575005AAA}"/>
              </a:ext>
            </a:extLst>
          </p:cNvPr>
          <p:cNvSpPr>
            <a:spLocks noGrp="1"/>
          </p:cNvSpPr>
          <p:nvPr>
            <p:ph type="body" sz="half" idx="2"/>
          </p:nvPr>
        </p:nvSpPr>
        <p:spPr>
          <a:xfrm>
            <a:off x="133350" y="1196017"/>
            <a:ext cx="11820525" cy="5433383"/>
          </a:xfrm>
        </p:spPr>
        <p:txBody>
          <a:bodyPr/>
          <a:lstStyle/>
          <a:p>
            <a:r>
              <a:rPr lang="en-US" dirty="0">
                <a:latin typeface="Arial" panose="020B0604020202020204" pitchFamily="34" charset="0"/>
                <a:cs typeface="Arial" panose="020B0604020202020204" pitchFamily="34" charset="0"/>
              </a:rPr>
              <a:t>3- we selected bank name and account name then all GL Accounts appeared automatically from the bank.</a:t>
            </a:r>
          </a:p>
        </p:txBody>
      </p:sp>
      <p:sp>
        <p:nvSpPr>
          <p:cNvPr id="5" name="Rectangle 4">
            <a:extLst>
              <a:ext uri="{FF2B5EF4-FFF2-40B4-BE49-F238E27FC236}">
                <a16:creationId xmlns:a16="http://schemas.microsoft.com/office/drawing/2014/main" id="{B73A7717-C2C1-B5F6-E946-0737EFEB0FA9}"/>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F55394-7C99-D559-F8E7-7B7AC54EBC8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660B5EC7-AE33-BEFC-CBA8-26A15428E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صورة 2">
            <a:extLst>
              <a:ext uri="{FF2B5EF4-FFF2-40B4-BE49-F238E27FC236}">
                <a16:creationId xmlns:a16="http://schemas.microsoft.com/office/drawing/2014/main" id="{18E4CDF0-E62E-CD11-778E-31FE86204C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96044" y="1788633"/>
            <a:ext cx="7599912" cy="4248150"/>
          </a:xfrm>
          <a:prstGeom prst="rect">
            <a:avLst/>
          </a:prstGeom>
        </p:spPr>
      </p:pic>
      <p:sp>
        <p:nvSpPr>
          <p:cNvPr id="7" name="مستطيل 6">
            <a:extLst>
              <a:ext uri="{FF2B5EF4-FFF2-40B4-BE49-F238E27FC236}">
                <a16:creationId xmlns:a16="http://schemas.microsoft.com/office/drawing/2014/main" id="{B3A04059-E60E-2DBB-59DB-950106BE1A59}"/>
              </a:ext>
            </a:extLst>
          </p:cNvPr>
          <p:cNvSpPr/>
          <p:nvPr/>
        </p:nvSpPr>
        <p:spPr>
          <a:xfrm>
            <a:off x="3952875" y="2095500"/>
            <a:ext cx="828675"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a:extLst>
              <a:ext uri="{FF2B5EF4-FFF2-40B4-BE49-F238E27FC236}">
                <a16:creationId xmlns:a16="http://schemas.microsoft.com/office/drawing/2014/main" id="{F0CA1E32-59F4-0D66-5E94-04A48A942E18}"/>
              </a:ext>
            </a:extLst>
          </p:cNvPr>
          <p:cNvSpPr/>
          <p:nvPr/>
        </p:nvSpPr>
        <p:spPr>
          <a:xfrm>
            <a:off x="3762375" y="2295525"/>
            <a:ext cx="1019175"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80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766618"/>
            <a:ext cx="12091843" cy="6091381"/>
          </a:xfrm>
        </p:spPr>
        <p:txBody>
          <a:bodyPr>
            <a:normAutofit/>
          </a:bodyPr>
          <a:lstStyle/>
          <a:p>
            <a:pPr algn="ctr"/>
            <a:r>
              <a:rPr lang="en-US" sz="2400" b="1" dirty="0">
                <a:latin typeface="Arial" panose="020B0604020202020204" pitchFamily="34" charset="0"/>
                <a:cs typeface="Arial" panose="020B0604020202020204" pitchFamily="34" charset="0"/>
              </a:rPr>
              <a:t>Create save box</a:t>
            </a:r>
          </a:p>
          <a:p>
            <a:endParaRPr lang="en-US" sz="2400"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Save Box : refers to the process of saving the information about a particular box in the system, such as amounts and dates, to keep track of balances and financial records for future reference or review.</a:t>
            </a:r>
          </a:p>
          <a:p>
            <a:r>
              <a:rPr lang="en-US" dirty="0">
                <a:latin typeface="Arial" panose="020B0604020202020204" pitchFamily="34" charset="0"/>
                <a:cs typeface="Arial" panose="020B0604020202020204" pitchFamily="34" charset="0"/>
              </a:rPr>
              <a:t>The Save box is treated like a bank, so we will follow the same steps we used when creating the bank and its branches.</a:t>
            </a:r>
          </a:p>
          <a:p>
            <a:r>
              <a:rPr lang="en-US" dirty="0"/>
              <a:t/>
            </a:r>
            <a:br>
              <a:rPr lang="en-US" dirty="0"/>
            </a:br>
            <a:endParaRPr lang="en-US"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3115972"/>
            <a:ext cx="4470400" cy="2903220"/>
          </a:xfrm>
          <a:prstGeom prst="rect">
            <a:avLst/>
          </a:prstGeom>
        </p:spPr>
      </p:pic>
      <p:pic>
        <p:nvPicPr>
          <p:cNvPr id="3" name="صورة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7062" y="3116721"/>
            <a:ext cx="3205121" cy="2902471"/>
          </a:xfrm>
          <a:prstGeom prst="rect">
            <a:avLst/>
          </a:prstGeom>
        </p:spPr>
      </p:pic>
      <p:sp>
        <p:nvSpPr>
          <p:cNvPr id="13" name="مستطيل 12"/>
          <p:cNvSpPr/>
          <p:nvPr/>
        </p:nvSpPr>
        <p:spPr>
          <a:xfrm>
            <a:off x="3271783" y="4324002"/>
            <a:ext cx="785091" cy="175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ستطيل 13"/>
          <p:cNvSpPr/>
          <p:nvPr/>
        </p:nvSpPr>
        <p:spPr>
          <a:xfrm>
            <a:off x="2920097" y="4567582"/>
            <a:ext cx="295564" cy="136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p:cNvSpPr/>
          <p:nvPr/>
        </p:nvSpPr>
        <p:spPr>
          <a:xfrm>
            <a:off x="2843698" y="4703761"/>
            <a:ext cx="397164" cy="147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p:cNvSpPr/>
          <p:nvPr/>
        </p:nvSpPr>
        <p:spPr>
          <a:xfrm>
            <a:off x="4830618" y="4372637"/>
            <a:ext cx="645444" cy="264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p:cNvSpPr/>
          <p:nvPr/>
        </p:nvSpPr>
        <p:spPr>
          <a:xfrm>
            <a:off x="4680633" y="4777652"/>
            <a:ext cx="842145" cy="2007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صورة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11262" y="3115972"/>
            <a:ext cx="4447243" cy="2903220"/>
          </a:xfrm>
          <a:prstGeom prst="rect">
            <a:avLst/>
          </a:prstGeom>
        </p:spPr>
      </p:pic>
      <p:sp>
        <p:nvSpPr>
          <p:cNvPr id="19" name="مستطيل 18"/>
          <p:cNvSpPr/>
          <p:nvPr/>
        </p:nvSpPr>
        <p:spPr>
          <a:xfrm>
            <a:off x="10372436" y="3990109"/>
            <a:ext cx="526473" cy="16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01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99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normAutofit/>
          </a:bodyPr>
          <a:lstStyle/>
          <a:p>
            <a:r>
              <a:rPr lang="en-US" dirty="0">
                <a:latin typeface="Arial" panose="020B0604020202020204" pitchFamily="34" charset="0"/>
                <a:cs typeface="Arial" panose="020B0604020202020204" pitchFamily="34" charset="0"/>
              </a:rPr>
              <a:t>After that, we will create a bank account for the Save box</a:t>
            </a:r>
            <a:r>
              <a:rPr lang="ar-EG"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صورة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1625312"/>
            <a:ext cx="4882535" cy="2180070"/>
          </a:xfrm>
          <a:prstGeom prst="rect">
            <a:avLst/>
          </a:prstGeom>
        </p:spPr>
      </p:pic>
      <p:pic>
        <p:nvPicPr>
          <p:cNvPr id="7" name="صورة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9197" y="1625313"/>
            <a:ext cx="6845381" cy="2180070"/>
          </a:xfrm>
          <a:prstGeom prst="rect">
            <a:avLst/>
          </a:prstGeom>
        </p:spPr>
      </p:pic>
      <p:pic>
        <p:nvPicPr>
          <p:cNvPr id="11" name="صورة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0007" y="3805382"/>
            <a:ext cx="5051154" cy="2999772"/>
          </a:xfrm>
          <a:prstGeom prst="rect">
            <a:avLst/>
          </a:prstGeom>
        </p:spPr>
      </p:pic>
      <p:pic>
        <p:nvPicPr>
          <p:cNvPr id="13" name="صورة 1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272053" y="3813108"/>
            <a:ext cx="4021237" cy="3107693"/>
          </a:xfrm>
          <a:prstGeom prst="rect">
            <a:avLst/>
          </a:prstGeom>
        </p:spPr>
      </p:pic>
      <p:sp>
        <p:nvSpPr>
          <p:cNvPr id="14" name="مستطيل 13"/>
          <p:cNvSpPr/>
          <p:nvPr/>
        </p:nvSpPr>
        <p:spPr>
          <a:xfrm>
            <a:off x="727788" y="2500604"/>
            <a:ext cx="485192" cy="17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مستطيل 14"/>
          <p:cNvSpPr/>
          <p:nvPr/>
        </p:nvSpPr>
        <p:spPr>
          <a:xfrm>
            <a:off x="559837" y="2789853"/>
            <a:ext cx="625151"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مستطيل 15"/>
          <p:cNvSpPr/>
          <p:nvPr/>
        </p:nvSpPr>
        <p:spPr>
          <a:xfrm>
            <a:off x="429208" y="3060441"/>
            <a:ext cx="783772" cy="139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مستطيل 16"/>
          <p:cNvSpPr/>
          <p:nvPr/>
        </p:nvSpPr>
        <p:spPr>
          <a:xfrm>
            <a:off x="7875037" y="2920482"/>
            <a:ext cx="1091681" cy="205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مستطيل 17"/>
          <p:cNvSpPr/>
          <p:nvPr/>
        </p:nvSpPr>
        <p:spPr>
          <a:xfrm>
            <a:off x="8231944" y="3102428"/>
            <a:ext cx="755780"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مستطيل 18"/>
          <p:cNvSpPr/>
          <p:nvPr/>
        </p:nvSpPr>
        <p:spPr>
          <a:xfrm>
            <a:off x="1184988" y="5439747"/>
            <a:ext cx="811763"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مستطيل 19"/>
          <p:cNvSpPr/>
          <p:nvPr/>
        </p:nvSpPr>
        <p:spPr>
          <a:xfrm>
            <a:off x="1108825" y="6008914"/>
            <a:ext cx="887926" cy="166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مستطيل 20"/>
          <p:cNvSpPr/>
          <p:nvPr/>
        </p:nvSpPr>
        <p:spPr>
          <a:xfrm>
            <a:off x="6746033" y="5747657"/>
            <a:ext cx="382555"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847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lstStyle/>
          <a:p>
            <a:endParaRPr lang="ar-EG" dirty="0"/>
          </a:p>
          <a:p>
            <a:endParaRPr lang="ar-EG" dirty="0"/>
          </a:p>
          <a:p>
            <a:endParaRPr lang="ar-EG" dirty="0"/>
          </a:p>
          <a:p>
            <a:endParaRPr lang="ar-EG" dirty="0"/>
          </a:p>
          <a:p>
            <a:endParaRPr lang="ar-EG" dirty="0"/>
          </a:p>
          <a:p>
            <a:endParaRPr lang="ar-EG" dirty="0"/>
          </a:p>
          <a:p>
            <a:endParaRPr lang="ar-EG" dirty="0"/>
          </a:p>
          <a:p>
            <a:endParaRPr lang="ar-EG" dirty="0"/>
          </a:p>
          <a:p>
            <a:r>
              <a:rPr lang="en-US" dirty="0">
                <a:latin typeface="Arial" panose="020B0604020202020204" pitchFamily="34" charset="0"/>
                <a:cs typeface="Arial" panose="020B0604020202020204" pitchFamily="34" charset="0"/>
              </a:rPr>
              <a:t>-Here, we only need a cash account because it is money coming directly into the bank.</a:t>
            </a:r>
          </a:p>
          <a:p>
            <a:r>
              <a:rPr lang="en-US" dirty="0">
                <a:latin typeface="Arial" panose="020B0604020202020204" pitchFamily="34" charset="0"/>
                <a:cs typeface="Arial" panose="020B0604020202020204" pitchFamily="34" charset="0"/>
              </a:rPr>
              <a:t>-After that we select apply then finish And in this way, we have created the bank account for save box.</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977" y="1196016"/>
            <a:ext cx="5976316" cy="2573551"/>
          </a:xfrm>
          <a:prstGeom prst="rect">
            <a:avLst/>
          </a:prstGeom>
        </p:spPr>
      </p:pic>
      <p:pic>
        <p:nvPicPr>
          <p:cNvPr id="3" name="صورة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8293" y="1196016"/>
            <a:ext cx="5633831" cy="2573551"/>
          </a:xfrm>
          <a:prstGeom prst="rect">
            <a:avLst/>
          </a:prstGeom>
        </p:spPr>
      </p:pic>
      <p:sp>
        <p:nvSpPr>
          <p:cNvPr id="7" name="مستطيل 6"/>
          <p:cNvSpPr/>
          <p:nvPr/>
        </p:nvSpPr>
        <p:spPr>
          <a:xfrm>
            <a:off x="3862873" y="2911151"/>
            <a:ext cx="755780" cy="17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p:cNvSpPr/>
          <p:nvPr/>
        </p:nvSpPr>
        <p:spPr>
          <a:xfrm>
            <a:off x="3256384" y="3284376"/>
            <a:ext cx="606489" cy="139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7165910" y="2593910"/>
            <a:ext cx="214604" cy="139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صورة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4051" y="4590661"/>
            <a:ext cx="9656945" cy="2267339"/>
          </a:xfrm>
          <a:prstGeom prst="rect">
            <a:avLst/>
          </a:prstGeom>
        </p:spPr>
      </p:pic>
      <p:sp>
        <p:nvSpPr>
          <p:cNvPr id="13" name="مستطيل 12"/>
          <p:cNvSpPr/>
          <p:nvPr/>
        </p:nvSpPr>
        <p:spPr>
          <a:xfrm>
            <a:off x="9909110" y="6680718"/>
            <a:ext cx="391886" cy="17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08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830424"/>
            <a:ext cx="12091843" cy="6027575"/>
          </a:xfrm>
        </p:spPr>
        <p:txBody>
          <a:bodyPr>
            <a:normAutofit/>
          </a:bodyPr>
          <a:lstStyle/>
          <a:p>
            <a:pPr algn="ctr"/>
            <a:r>
              <a:rPr lang="en-US" sz="2400" b="1" dirty="0">
                <a:latin typeface="Arial" panose="020B0604020202020204" pitchFamily="34" charset="0"/>
                <a:cs typeface="Arial" panose="020B0604020202020204" pitchFamily="34" charset="0"/>
              </a:rPr>
              <a:t>Create a receipt for the Save box.</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-To create receipt : </a:t>
            </a:r>
          </a:p>
          <a:p>
            <a:r>
              <a:rPr lang="en-US" dirty="0">
                <a:latin typeface="Arial" panose="020B0604020202020204" pitchFamily="34" charset="0"/>
                <a:cs typeface="Arial" panose="020B0604020202020204" pitchFamily="34" charset="0"/>
              </a:rPr>
              <a:t>Receivables &gt; Setup &gt; Receipts &gt; Receipt classes.</a:t>
            </a:r>
          </a:p>
          <a:p>
            <a:r>
              <a:rPr lang="en-US" dirty="0">
                <a:latin typeface="Arial" panose="020B0604020202020204" pitchFamily="34" charset="0"/>
                <a:cs typeface="Arial" panose="020B0604020202020204" pitchFamily="34" charset="0"/>
              </a:rPr>
              <a:t>-then we entered receipt class and receipt method.</a:t>
            </a:r>
          </a:p>
          <a:p>
            <a:pPr marL="285750" indent="-285750">
              <a:buFontTx/>
              <a:buChar char="-"/>
            </a:pPr>
            <a:r>
              <a:rPr lang="en-US" dirty="0">
                <a:latin typeface="Arial" panose="020B0604020202020204" pitchFamily="34" charset="0"/>
                <a:cs typeface="Arial" panose="020B0604020202020204" pitchFamily="34" charset="0"/>
              </a:rPr>
              <a:t>After that we selected bank account and selected bank name all the accounts will appear automatically.</a:t>
            </a:r>
          </a:p>
          <a:p>
            <a:endParaRPr lang="en-US" dirty="0">
              <a:latin typeface="Arial" panose="020B0604020202020204" pitchFamily="34" charset="0"/>
              <a:cs typeface="Arial" panose="020B0604020202020204" pitchFamily="34" charset="0"/>
            </a:endParaRPr>
          </a:p>
          <a:p>
            <a:pPr algn="ctr"/>
            <a:endParaRPr lang="en-US" sz="24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3124261"/>
            <a:ext cx="5241752" cy="3117917"/>
          </a:xfrm>
          <a:prstGeom prst="rect">
            <a:avLst/>
          </a:prstGeom>
        </p:spPr>
      </p:pic>
      <p:pic>
        <p:nvPicPr>
          <p:cNvPr id="3" name="صورة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84267" y="3124261"/>
            <a:ext cx="5949306" cy="3686338"/>
          </a:xfrm>
          <a:prstGeom prst="rect">
            <a:avLst/>
          </a:prstGeom>
        </p:spPr>
      </p:pic>
      <p:sp>
        <p:nvSpPr>
          <p:cNvPr id="7" name="مستطيل 6"/>
          <p:cNvSpPr/>
          <p:nvPr/>
        </p:nvSpPr>
        <p:spPr>
          <a:xfrm>
            <a:off x="149290" y="3293706"/>
            <a:ext cx="643812" cy="149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p:cNvSpPr/>
          <p:nvPr/>
        </p:nvSpPr>
        <p:spPr>
          <a:xfrm>
            <a:off x="149290" y="4030824"/>
            <a:ext cx="709126" cy="111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6540759" y="3592286"/>
            <a:ext cx="774441" cy="139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618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normAutofit/>
          </a:bodyPr>
          <a:lstStyle/>
          <a:p>
            <a:r>
              <a:rPr lang="en-US" b="1" dirty="0">
                <a:latin typeface="Arial" panose="020B0604020202020204" pitchFamily="34" charset="0"/>
                <a:cs typeface="Arial" panose="020B0604020202020204" pitchFamily="34" charset="0"/>
              </a:rPr>
              <a:t>Create receipt:</a:t>
            </a:r>
          </a:p>
          <a:p>
            <a:r>
              <a:rPr lang="en-US" dirty="0">
                <a:latin typeface="Arial" panose="020B0604020202020204" pitchFamily="34" charset="0"/>
                <a:cs typeface="Arial" panose="020B0604020202020204" pitchFamily="34" charset="0"/>
              </a:rPr>
              <a:t>-we entered receipt method( the state will appear automatically) , receipt number, receipt amount and date.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that, we clicked on Save and Create Final Account. By doing this,</a:t>
            </a:r>
          </a:p>
          <a:p>
            <a:r>
              <a:rPr lang="en-US" dirty="0">
                <a:latin typeface="Arial" panose="020B0604020202020204" pitchFamily="34" charset="0"/>
                <a:cs typeface="Arial" panose="020B0604020202020204" pitchFamily="34" charset="0"/>
              </a:rPr>
              <a:t>we will have created a receipt without a customer.</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246" y="2043608"/>
            <a:ext cx="10058400" cy="2845837"/>
          </a:xfrm>
          <a:prstGeom prst="rect">
            <a:avLst/>
          </a:prstGeom>
        </p:spPr>
      </p:pic>
      <p:sp>
        <p:nvSpPr>
          <p:cNvPr id="3" name="مستطيل 2"/>
          <p:cNvSpPr/>
          <p:nvPr/>
        </p:nvSpPr>
        <p:spPr>
          <a:xfrm>
            <a:off x="1950098" y="2360645"/>
            <a:ext cx="1026367" cy="130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ستطيل 6"/>
          <p:cNvSpPr/>
          <p:nvPr/>
        </p:nvSpPr>
        <p:spPr>
          <a:xfrm>
            <a:off x="2024743" y="2509935"/>
            <a:ext cx="933061" cy="93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p:cNvSpPr/>
          <p:nvPr/>
        </p:nvSpPr>
        <p:spPr>
          <a:xfrm>
            <a:off x="1950098" y="2603241"/>
            <a:ext cx="1007706" cy="130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2146041" y="2715209"/>
            <a:ext cx="830424" cy="142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مستطيل 10"/>
          <p:cNvSpPr/>
          <p:nvPr/>
        </p:nvSpPr>
        <p:spPr>
          <a:xfrm>
            <a:off x="5635690" y="2360645"/>
            <a:ext cx="821094" cy="130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صورة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490" y="4889445"/>
            <a:ext cx="3835074" cy="1968555"/>
          </a:xfrm>
          <a:prstGeom prst="rect">
            <a:avLst/>
          </a:prstGeom>
        </p:spPr>
      </p:pic>
      <p:sp>
        <p:nvSpPr>
          <p:cNvPr id="14" name="مستطيل 13"/>
          <p:cNvSpPr/>
          <p:nvPr/>
        </p:nvSpPr>
        <p:spPr>
          <a:xfrm>
            <a:off x="6923314" y="5617029"/>
            <a:ext cx="942392" cy="121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139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lstStyle/>
          <a:p>
            <a:r>
              <a:rPr lang="en-US" dirty="0">
                <a:latin typeface="Arial" panose="020B0604020202020204" pitchFamily="34" charset="0"/>
                <a:cs typeface="Arial" panose="020B0604020202020204" pitchFamily="34" charset="0"/>
              </a:rPr>
              <a:t>So we will have cash as debit and unidentified cash as credit because we didn’t entered the customer.</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After that we returned to the receipt, entered the customer clicked on Save and Create Final Account.</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0" y="1627647"/>
            <a:ext cx="10058400" cy="647509"/>
          </a:xfrm>
          <a:prstGeom prst="rect">
            <a:avLst/>
          </a:prstGeom>
        </p:spPr>
      </p:pic>
      <p:sp>
        <p:nvSpPr>
          <p:cNvPr id="3" name="مستطيل 2"/>
          <p:cNvSpPr/>
          <p:nvPr/>
        </p:nvSpPr>
        <p:spPr>
          <a:xfrm>
            <a:off x="7567127" y="1951401"/>
            <a:ext cx="214604" cy="82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ستطيل 6"/>
          <p:cNvSpPr/>
          <p:nvPr/>
        </p:nvSpPr>
        <p:spPr>
          <a:xfrm>
            <a:off x="7567127" y="2043608"/>
            <a:ext cx="681134" cy="177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صورة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6800" y="3013972"/>
            <a:ext cx="6318683" cy="3838599"/>
          </a:xfrm>
          <a:prstGeom prst="rect">
            <a:avLst/>
          </a:prstGeom>
        </p:spPr>
      </p:pic>
      <p:pic>
        <p:nvPicPr>
          <p:cNvPr id="9" name="صورة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15366" y="3058002"/>
            <a:ext cx="4341891" cy="2215881"/>
          </a:xfrm>
          <a:prstGeom prst="rect">
            <a:avLst/>
          </a:prstGeom>
        </p:spPr>
      </p:pic>
      <p:sp>
        <p:nvSpPr>
          <p:cNvPr id="11" name="مستطيل 10"/>
          <p:cNvSpPr/>
          <p:nvPr/>
        </p:nvSpPr>
        <p:spPr>
          <a:xfrm>
            <a:off x="1278294" y="5113176"/>
            <a:ext cx="401216" cy="1399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مستطيل 12"/>
          <p:cNvSpPr/>
          <p:nvPr/>
        </p:nvSpPr>
        <p:spPr>
          <a:xfrm>
            <a:off x="7674429" y="3881535"/>
            <a:ext cx="1068355" cy="145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083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lstStyle/>
          <a:p>
            <a:r>
              <a:rPr lang="en-US" dirty="0">
                <a:latin typeface="Arial" panose="020B0604020202020204" pitchFamily="34" charset="0"/>
                <a:cs typeface="Arial" panose="020B0604020202020204" pitchFamily="34" charset="0"/>
              </a:rPr>
              <a:t>-after we entered the customer the entries turned into this form:</a:t>
            </a:r>
          </a:p>
          <a:p>
            <a:endParaRPr lang="en-US" dirty="0">
              <a:latin typeface="Arial" panose="020B0604020202020204" pitchFamily="34" charset="0"/>
              <a:cs typeface="Arial" panose="020B0604020202020204" pitchFamily="34" charset="0"/>
            </a:endParaRPr>
          </a:p>
          <a:p>
            <a:endParaRPr lang="en-US" dirty="0"/>
          </a:p>
          <a:p>
            <a:endParaRPr lang="en-US" dirty="0"/>
          </a:p>
          <a:p>
            <a:r>
              <a:rPr lang="en-US" dirty="0">
                <a:latin typeface="Arial" panose="020B0604020202020204" pitchFamily="34" charset="0"/>
                <a:cs typeface="Arial" panose="020B0604020202020204" pitchFamily="34" charset="0"/>
              </a:rPr>
              <a:t>-to apply: we choose the receipt, amount applied</a:t>
            </a:r>
            <a:r>
              <a:rPr lang="ar-EG"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apply date then we clicked apply.</a:t>
            </a:r>
          </a:p>
          <a:p>
            <a:endParaRPr lang="en-US" dirty="0"/>
          </a:p>
          <a:p>
            <a:endParaRPr lang="en-US" dirty="0"/>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1530298"/>
            <a:ext cx="10058400" cy="823531"/>
          </a:xfrm>
          <a:prstGeom prst="rect">
            <a:avLst/>
          </a:prstGeom>
        </p:spPr>
      </p:pic>
      <p:sp>
        <p:nvSpPr>
          <p:cNvPr id="7" name="مستطيل 6"/>
          <p:cNvSpPr/>
          <p:nvPr/>
        </p:nvSpPr>
        <p:spPr>
          <a:xfrm>
            <a:off x="6550090" y="1679510"/>
            <a:ext cx="270588" cy="111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ستطيل 7"/>
          <p:cNvSpPr/>
          <p:nvPr/>
        </p:nvSpPr>
        <p:spPr>
          <a:xfrm>
            <a:off x="6550090" y="1855419"/>
            <a:ext cx="699796" cy="85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مستطيل 8"/>
          <p:cNvSpPr/>
          <p:nvPr/>
        </p:nvSpPr>
        <p:spPr>
          <a:xfrm>
            <a:off x="6550090" y="2030018"/>
            <a:ext cx="671804" cy="95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مستطيل 10"/>
          <p:cNvSpPr/>
          <p:nvPr/>
        </p:nvSpPr>
        <p:spPr>
          <a:xfrm>
            <a:off x="6550090" y="2173489"/>
            <a:ext cx="699796" cy="140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صورة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536" y="3010378"/>
            <a:ext cx="5959047" cy="3545633"/>
          </a:xfrm>
          <a:prstGeom prst="rect">
            <a:avLst/>
          </a:prstGeom>
        </p:spPr>
      </p:pic>
      <p:pic>
        <p:nvPicPr>
          <p:cNvPr id="14" name="صورة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99457" y="3010378"/>
            <a:ext cx="5931454" cy="3518093"/>
          </a:xfrm>
          <a:prstGeom prst="rect">
            <a:avLst/>
          </a:prstGeom>
        </p:spPr>
      </p:pic>
    </p:spTree>
    <p:extLst>
      <p:ext uri="{BB962C8B-B14F-4D97-AF65-F5344CB8AC3E}">
        <p14:creationId xmlns:p14="http://schemas.microsoft.com/office/powerpoint/2010/main" val="1071737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48E4-B52D-882B-1F3D-12AB94D76020}"/>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820F44C-1600-E68B-0B1B-5DD6E67C2B3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9B64135-A531-D907-2283-C0A1819255CE}"/>
              </a:ext>
            </a:extLst>
          </p:cNvPr>
          <p:cNvSpPr>
            <a:spLocks noGrp="1"/>
          </p:cNvSpPr>
          <p:nvPr>
            <p:ph type="body" sz="half" idx="2"/>
          </p:nvPr>
        </p:nvSpPr>
        <p:spPr>
          <a:xfrm>
            <a:off x="66662" y="1196016"/>
            <a:ext cx="12091843" cy="5661983"/>
          </a:xfrm>
        </p:spPr>
        <p:txBody>
          <a:bodyPr/>
          <a:lstStyle/>
          <a:p>
            <a:r>
              <a:rPr lang="en-US" dirty="0">
                <a:latin typeface="Arial" panose="020B0604020202020204" pitchFamily="34" charset="0"/>
                <a:cs typeface="Arial" panose="020B0604020202020204" pitchFamily="34" charset="0"/>
              </a:rPr>
              <a:t>And the entries has turned into this:</a:t>
            </a:r>
          </a:p>
          <a:p>
            <a:endParaRPr lang="en-US" dirty="0"/>
          </a:p>
        </p:txBody>
      </p:sp>
      <p:sp>
        <p:nvSpPr>
          <p:cNvPr id="5" name="Rectangle 4">
            <a:extLst>
              <a:ext uri="{FF2B5EF4-FFF2-40B4-BE49-F238E27FC236}">
                <a16:creationId xmlns:a16="http://schemas.microsoft.com/office/drawing/2014/main" id="{6FB6CBB9-EF98-18D0-A3D8-7324F8A3BA7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F8A194-B3BD-F8E5-8410-60AC4439024E}"/>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3F808A6-7969-AFA1-464E-9C731C9D9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2" name="صورة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951" y="1644987"/>
            <a:ext cx="10058400" cy="1357884"/>
          </a:xfrm>
          <a:prstGeom prst="rect">
            <a:avLst/>
          </a:prstGeom>
        </p:spPr>
      </p:pic>
    </p:spTree>
    <p:extLst>
      <p:ext uri="{BB962C8B-B14F-4D97-AF65-F5344CB8AC3E}">
        <p14:creationId xmlns:p14="http://schemas.microsoft.com/office/powerpoint/2010/main" val="2158010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65D9-1B53-311D-45CB-3B8AE4BA8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960EE-B209-EB2B-AEF9-28A6771A87C6}"/>
              </a:ext>
            </a:extLst>
          </p:cNvPr>
          <p:cNvSpPr>
            <a:spLocks noGrp="1"/>
          </p:cNvSpPr>
          <p:nvPr>
            <p:ph type="title"/>
          </p:nvPr>
        </p:nvSpPr>
        <p:spPr>
          <a:xfrm>
            <a:off x="4772025" y="573705"/>
            <a:ext cx="3189946" cy="960708"/>
          </a:xfrm>
        </p:spPr>
        <p:txBody>
          <a:bodyPr>
            <a:normAutofit/>
          </a:bodyPr>
          <a:lstStyle/>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Receipts</a:t>
            </a:r>
            <a:r>
              <a:rPr lang="en-US" dirty="0">
                <a:latin typeface="Arial" panose="020B0604020202020204" pitchFamily="34" charset="0"/>
                <a:cs typeface="Arial" panose="020B0604020202020204" pitchFamily="34" charset="0"/>
              </a:rPr>
              <a:t> </a:t>
            </a:r>
          </a:p>
        </p:txBody>
      </p:sp>
      <p:pic>
        <p:nvPicPr>
          <p:cNvPr id="10" name="Content Placeholder 9" descr="A logo of a globe with a graduation cap&#10;&#10;AI-generated content may be incorrect.">
            <a:extLst>
              <a:ext uri="{FF2B5EF4-FFF2-40B4-BE49-F238E27FC236}">
                <a16:creationId xmlns:a16="http://schemas.microsoft.com/office/drawing/2014/main" id="{C6D44AB6-8EDD-CE03-66A5-5E97214CC84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3EF0528-6646-31BB-B15D-6D659D4EEF18}"/>
              </a:ext>
            </a:extLst>
          </p:cNvPr>
          <p:cNvSpPr>
            <a:spLocks noGrp="1"/>
          </p:cNvSpPr>
          <p:nvPr>
            <p:ph type="body" sz="half" idx="2"/>
          </p:nvPr>
        </p:nvSpPr>
        <p:spPr>
          <a:xfrm>
            <a:off x="307976" y="2057400"/>
            <a:ext cx="4085604" cy="3811588"/>
          </a:xfrm>
        </p:spPr>
        <p:txBody>
          <a:bodyPr/>
          <a:lstStyle/>
          <a:p>
            <a:r>
              <a:rPr lang="en-US" sz="1800" b="1" dirty="0">
                <a:latin typeface="Arial" panose="020B0604020202020204" pitchFamily="34" charset="0"/>
                <a:cs typeface="Arial" panose="020B0604020202020204" pitchFamily="34" charset="0"/>
              </a:rPr>
              <a:t>After we create Receipts Method , Now we can create receipts.</a:t>
            </a:r>
          </a:p>
          <a:p>
            <a:r>
              <a:rPr lang="en-US" sz="1800" dirty="0">
                <a:latin typeface="Arial" panose="020B0604020202020204" pitchFamily="34" charset="0"/>
                <a:cs typeface="Arial" panose="020B0604020202020204" pitchFamily="34" charset="0"/>
              </a:rPr>
              <a:t>Steps to be Followed :</a:t>
            </a:r>
          </a:p>
          <a:p>
            <a:r>
              <a:rPr lang="en-US" sz="1800" dirty="0">
                <a:latin typeface="Arial" panose="020B0604020202020204" pitchFamily="34" charset="0"/>
                <a:cs typeface="Arial" panose="020B0604020202020204" pitchFamily="34" charset="0"/>
              </a:rPr>
              <a:t>1- Choose my receipt method </a:t>
            </a:r>
          </a:p>
          <a:p>
            <a:r>
              <a:rPr lang="en-US" sz="1800" dirty="0">
                <a:latin typeface="Arial" panose="020B0604020202020204" pitchFamily="34" charset="0"/>
                <a:cs typeface="Arial" panose="020B0604020202020204" pitchFamily="34" charset="0"/>
              </a:rPr>
              <a:t>2- Add Receipt Number</a:t>
            </a:r>
          </a:p>
          <a:p>
            <a:r>
              <a:rPr lang="en-US" sz="1800" dirty="0">
                <a:latin typeface="Arial" panose="020B0604020202020204" pitchFamily="34" charset="0"/>
                <a:cs typeface="Arial" panose="020B0604020202020204" pitchFamily="34" charset="0"/>
              </a:rPr>
              <a:t>3- Add Receipt Amount </a:t>
            </a:r>
          </a:p>
          <a:p>
            <a:r>
              <a:rPr lang="en-US" sz="1800" dirty="0">
                <a:latin typeface="Arial" panose="020B0604020202020204" pitchFamily="34" charset="0"/>
                <a:cs typeface="Arial" panose="020B0604020202020204" pitchFamily="34" charset="0"/>
              </a:rPr>
              <a:t>4- Enter Receipt Date and GL date </a:t>
            </a:r>
          </a:p>
          <a:p>
            <a:r>
              <a:rPr lang="en-US" sz="1800" dirty="0">
                <a:latin typeface="Arial" panose="020B0604020202020204" pitchFamily="34" charset="0"/>
                <a:cs typeface="Arial" panose="020B0604020202020204" pitchFamily="34" charset="0"/>
              </a:rPr>
              <a:t>5- State will be confirmed and the Balance will be </a:t>
            </a:r>
            <a:r>
              <a:rPr lang="en-US" sz="1800" b="1" dirty="0">
                <a:latin typeface="Arial" panose="020B0604020202020204" pitchFamily="34" charset="0"/>
                <a:cs typeface="Arial" panose="020B0604020202020204" pitchFamily="34" charset="0"/>
              </a:rPr>
              <a:t>Unidentified</a:t>
            </a:r>
            <a:r>
              <a:rPr lang="en-US" sz="1800" dirty="0">
                <a:latin typeface="Arial" panose="020B0604020202020204" pitchFamily="34" charset="0"/>
                <a:cs typeface="Arial" panose="020B0604020202020204" pitchFamily="34" charset="0"/>
              </a:rPr>
              <a:t> </a:t>
            </a:r>
          </a:p>
          <a:p>
            <a:r>
              <a:rPr lang="en-US" sz="1800" dirty="0">
                <a:latin typeface="Arial" panose="020B0604020202020204" pitchFamily="34" charset="0"/>
                <a:cs typeface="Arial" panose="020B0604020202020204" pitchFamily="34" charset="0"/>
              </a:rPr>
              <a:t>6- Press Save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55F05F5-FF15-1F62-837B-F60388A6C1B1}"/>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C1F705-A17C-9A70-CE86-382725CE6D3F}"/>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145CEA06-992F-2004-62BA-E0ECCCA9B7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3" name="AutoShape 2" descr="blob:https://web.whatsapp.com/c6f3691b-ae11-4477-903a-0de68834918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descr="blob:https://web.whatsapp.com/c6f3691b-ae11-4477-903a-0de68834918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3942" y="2057400"/>
            <a:ext cx="7508878" cy="4449010"/>
          </a:xfrm>
          <a:prstGeom prst="rect">
            <a:avLst/>
          </a:prstGeom>
        </p:spPr>
      </p:pic>
      <p:sp>
        <p:nvSpPr>
          <p:cNvPr id="9" name="Rectangle 8"/>
          <p:cNvSpPr/>
          <p:nvPr/>
        </p:nvSpPr>
        <p:spPr>
          <a:xfrm>
            <a:off x="5151866" y="2932770"/>
            <a:ext cx="802887" cy="13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151866" y="2567390"/>
            <a:ext cx="802887" cy="142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151865" y="2750080"/>
            <a:ext cx="802887" cy="142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872761" y="2567390"/>
            <a:ext cx="635620" cy="142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872762" y="2747944"/>
            <a:ext cx="635620" cy="144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047248" y="2467029"/>
            <a:ext cx="758282" cy="125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987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42C-1433-E621-6CEB-4E3DA8904AC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A176D10-E4D0-48C0-7C8D-D30CF89F511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4F429C66-3840-E07E-186A-0428056CC10D}"/>
              </a:ext>
            </a:extLst>
          </p:cNvPr>
          <p:cNvSpPr>
            <a:spLocks noGrp="1"/>
          </p:cNvSpPr>
          <p:nvPr>
            <p:ph type="body" sz="half" idx="2"/>
          </p:nvPr>
        </p:nvSpPr>
        <p:spPr>
          <a:xfrm>
            <a:off x="460375" y="1241257"/>
            <a:ext cx="11114591" cy="1572321"/>
          </a:xfrm>
        </p:spPr>
        <p:txBody>
          <a:bodyPr/>
          <a:lstStyle/>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Create Accounting </a:t>
            </a:r>
            <a:r>
              <a:rPr lang="en-US" dirty="0">
                <a:solidFill>
                  <a:srgbClr val="000000"/>
                </a:solidFill>
                <a:latin typeface="Arial" panose="020B0604020202020204" pitchFamily="34" charset="0"/>
                <a:cs typeface="Arial" panose="020B0604020202020204" pitchFamily="34" charset="0"/>
              </a:rPr>
              <a:t>to Generate accounting entries, Transfer to general ledger, and Error Identifications.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View Accounting </a:t>
            </a:r>
            <a:r>
              <a:rPr lang="en-US" dirty="0">
                <a:solidFill>
                  <a:srgbClr val="000000"/>
                </a:solidFill>
                <a:latin typeface="Arial" panose="020B0604020202020204" pitchFamily="34" charset="0"/>
                <a:cs typeface="Arial" panose="020B0604020202020204" pitchFamily="34" charset="0"/>
              </a:rPr>
              <a:t>to show accounting entries.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Confirmed 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$1000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Unidentified Cash</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$1000.</a:t>
            </a:r>
            <a:endParaRPr lang="en-GB"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1CD0BCF-71A1-FA46-27DC-4E783F8B731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6C0F60-85B1-6A64-364B-BB928E6D8F1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8B12D79-0166-7837-3CA3-D4364D045E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AutoShape 2" descr="blob:https://web.whatsapp.com/0bd80d25-a9da-4a12-bd04-952b68fcb95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blob:https://web.whatsapp.com/0bd80d25-a9da-4a12-bd04-952b68fcb95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0200" y="2799942"/>
            <a:ext cx="2088153" cy="3066599"/>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454" y="2670516"/>
            <a:ext cx="3627434" cy="3182388"/>
          </a:xfrm>
          <a:prstGeom prst="rect">
            <a:avLst/>
          </a:prstGeom>
        </p:spPr>
      </p:pic>
      <p:sp>
        <p:nvSpPr>
          <p:cNvPr id="13" name="Rectangle 12"/>
          <p:cNvSpPr/>
          <p:nvPr/>
        </p:nvSpPr>
        <p:spPr>
          <a:xfrm>
            <a:off x="4583152" y="3561932"/>
            <a:ext cx="1605775" cy="173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4" name="Rectangle 13"/>
          <p:cNvSpPr/>
          <p:nvPr/>
        </p:nvSpPr>
        <p:spPr>
          <a:xfrm>
            <a:off x="4470200" y="2779549"/>
            <a:ext cx="560857" cy="257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12775" y="3406183"/>
            <a:ext cx="2241937" cy="1914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9063" y="2697280"/>
            <a:ext cx="714220" cy="247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utoShape 6" descr="blob:https://web.whatsapp.com/515a2e62-f78f-46ee-8ef7-0cd249fcc0b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5576" y="5918310"/>
            <a:ext cx="11921196" cy="603510"/>
          </a:xfrm>
          <a:prstGeom prst="rect">
            <a:avLst/>
          </a:prstGeom>
        </p:spPr>
      </p:pic>
      <p:sp>
        <p:nvSpPr>
          <p:cNvPr id="19" name="Rectangle 18"/>
          <p:cNvSpPr/>
          <p:nvPr/>
        </p:nvSpPr>
        <p:spPr>
          <a:xfrm>
            <a:off x="7872761" y="6278137"/>
            <a:ext cx="791737"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7872760" y="6099717"/>
            <a:ext cx="791738" cy="178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0654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E05BE-031D-8FAA-F37B-CCC5168FE58D}"/>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F1C31455-9725-75A0-D2C0-BD13C9B36CC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7694B76F-D4A0-F0B4-AD1C-917363CAA1CC}"/>
              </a:ext>
            </a:extLst>
          </p:cNvPr>
          <p:cNvSpPr>
            <a:spLocks noGrp="1"/>
          </p:cNvSpPr>
          <p:nvPr>
            <p:ph type="body" sz="half" idx="2"/>
          </p:nvPr>
        </p:nvSpPr>
        <p:spPr>
          <a:xfrm>
            <a:off x="578454" y="1196017"/>
            <a:ext cx="11183016" cy="1680210"/>
          </a:xfrm>
        </p:spPr>
        <p:txBody>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Now I will enter the Customer Name , then press save </a:t>
            </a:r>
          </a:p>
          <a:p>
            <a:pPr marL="285750" indent="-285750">
              <a:buFont typeface="Wingdings" panose="05000000000000000000" pitchFamily="2" charset="2"/>
              <a:buChar char="§"/>
            </a:pPr>
            <a:r>
              <a:rPr lang="en-US" sz="1800" b="1" dirty="0">
                <a:latin typeface="Arial" panose="020B0604020202020204" pitchFamily="34" charset="0"/>
                <a:cs typeface="Arial" panose="020B0604020202020204" pitchFamily="34" charset="0"/>
              </a:rPr>
              <a:t>We notice that :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the balance will change to </a:t>
            </a:r>
            <a:r>
              <a:rPr lang="en-US" sz="1800" b="1" dirty="0">
                <a:latin typeface="Arial" panose="020B0604020202020204" pitchFamily="34" charset="0"/>
                <a:cs typeface="Arial" panose="020B0604020202020204" pitchFamily="34" charset="0"/>
              </a:rPr>
              <a:t>Unapplied</a:t>
            </a:r>
            <a:r>
              <a:rPr lang="en-US" sz="1800" dirty="0">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F1053C-700A-8336-7282-1546585B1DED}"/>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D7DF80-A0DB-B2FC-86C0-E5B437CF5E04}"/>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14EA510-26B6-DE41-08D5-956AD80A0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 y="2297429"/>
            <a:ext cx="11663341" cy="4339723"/>
          </a:xfrm>
          <a:prstGeom prst="rect">
            <a:avLst/>
          </a:prstGeom>
        </p:spPr>
      </p:pic>
      <p:sp>
        <p:nvSpPr>
          <p:cNvPr id="7" name="Rectangle 6"/>
          <p:cNvSpPr/>
          <p:nvPr/>
        </p:nvSpPr>
        <p:spPr>
          <a:xfrm>
            <a:off x="1885950" y="4834890"/>
            <a:ext cx="525780" cy="148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9361170" y="3268980"/>
            <a:ext cx="75438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29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AA1D-CD84-0213-7B31-021C23211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49172-446E-C7D7-77F3-5115D4430C0F}"/>
              </a:ext>
            </a:extLst>
          </p:cNvPr>
          <p:cNvSpPr>
            <a:spLocks noGrp="1"/>
          </p:cNvSpPr>
          <p:nvPr>
            <p:ph type="title"/>
          </p:nvPr>
        </p:nvSpPr>
        <p:spPr>
          <a:xfrm>
            <a:off x="4092006" y="588712"/>
            <a:ext cx="3828422" cy="728505"/>
          </a:xfrm>
        </p:spPr>
        <p:txBody>
          <a:bodyPr>
            <a:normAutofit/>
          </a:bodyPr>
          <a:lstStyle/>
          <a:p>
            <a:pPr algn="ctr"/>
            <a:r>
              <a:rPr lang="en-US" sz="2400" b="1" dirty="0">
                <a:latin typeface="Arial" panose="020B0604020202020204" pitchFamily="34" charset="0"/>
                <a:cs typeface="Arial" panose="020B0604020202020204" pitchFamily="34" charset="0"/>
              </a:rPr>
              <a:t>source</a:t>
            </a:r>
          </a:p>
        </p:txBody>
      </p:sp>
      <p:pic>
        <p:nvPicPr>
          <p:cNvPr id="10" name="Content Placeholder 9" descr="A logo of a globe with a graduation cap&#10;&#10;AI-generated content may be incorrect.">
            <a:extLst>
              <a:ext uri="{FF2B5EF4-FFF2-40B4-BE49-F238E27FC236}">
                <a16:creationId xmlns:a16="http://schemas.microsoft.com/office/drawing/2014/main" id="{2F8AACD9-98B0-919D-50D4-45A7B7986BB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30E86327-03B0-1698-F911-7F12FB959B52}"/>
              </a:ext>
            </a:extLst>
          </p:cNvPr>
          <p:cNvSpPr>
            <a:spLocks noGrp="1"/>
          </p:cNvSpPr>
          <p:nvPr>
            <p:ph type="body" sz="half" idx="2"/>
          </p:nvPr>
        </p:nvSpPr>
        <p:spPr>
          <a:xfrm>
            <a:off x="457200" y="1815493"/>
            <a:ext cx="5948624" cy="4690815"/>
          </a:xfrm>
        </p:spPr>
        <p:txBody>
          <a:bodyPr/>
          <a:lstStyle/>
          <a:p>
            <a:r>
              <a:rPr lang="en-US" b="1" dirty="0">
                <a:latin typeface="Arial" panose="020B0604020202020204" pitchFamily="34" charset="0"/>
                <a:cs typeface="Arial" panose="020B0604020202020204" pitchFamily="34" charset="0"/>
              </a:rPr>
              <a:t>Source : </a:t>
            </a:r>
            <a:r>
              <a:rPr lang="en-US" dirty="0">
                <a:latin typeface="Arial" panose="020B0604020202020204" pitchFamily="34" charset="0"/>
                <a:cs typeface="Arial" panose="020B0604020202020204" pitchFamily="34" charset="0"/>
              </a:rPr>
              <a:t>Refers to the origin or type of Transactions that is being Imported or Entered Into the system, It helps to Identify and categorize transactions for tracking, Re-Porting and Processing Purposes.</a:t>
            </a:r>
          </a:p>
          <a:p>
            <a:r>
              <a:rPr lang="en-US" b="1" dirty="0">
                <a:latin typeface="Arial" panose="020B0604020202020204" pitchFamily="34" charset="0"/>
                <a:cs typeface="Arial" panose="020B0604020202020204" pitchFamily="34" charset="0"/>
              </a:rPr>
              <a:t>Purpose of a Source:</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Transaction Identification: </a:t>
            </a:r>
            <a:r>
              <a:rPr lang="en-US" dirty="0">
                <a:latin typeface="Arial" panose="020B0604020202020204" pitchFamily="34" charset="0"/>
                <a:cs typeface="Arial" panose="020B0604020202020204" pitchFamily="34" charset="0"/>
              </a:rPr>
              <a:t>Defines the nature or origin of transactions, such as manual invoices, receipts, or transactions imported from external systems.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Control: </a:t>
            </a:r>
            <a:r>
              <a:rPr lang="en-US" dirty="0">
                <a:latin typeface="Arial" panose="020B0604020202020204" pitchFamily="34" charset="0"/>
                <a:cs typeface="Arial" panose="020B0604020202020204" pitchFamily="34" charset="0"/>
              </a:rPr>
              <a:t>Specifies rules and settings for data entry, ensuring consistency and accuracy.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Audit and Reporting: </a:t>
            </a:r>
            <a:r>
              <a:rPr lang="en-US" dirty="0">
                <a:latin typeface="Arial" panose="020B0604020202020204" pitchFamily="34" charset="0"/>
                <a:cs typeface="Arial" panose="020B0604020202020204" pitchFamily="34" charset="0"/>
              </a:rPr>
              <a:t>Helps in identifying and separating transactions by their origin during audits or analysis.</a:t>
            </a:r>
          </a:p>
          <a:p>
            <a:r>
              <a:rPr lang="en-US" b="1" dirty="0">
                <a:latin typeface="Arial" panose="020B0604020202020204" pitchFamily="34" charset="0"/>
                <a:cs typeface="Arial" panose="020B0604020202020204" pitchFamily="34" charset="0"/>
              </a:rPr>
              <a:t>To access source within the Accounts Receivable(AR) module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&gt; Transactions &gt; Sources</a:t>
            </a:r>
          </a:p>
        </p:txBody>
      </p:sp>
      <p:sp>
        <p:nvSpPr>
          <p:cNvPr id="5" name="Rectangle 4">
            <a:extLst>
              <a:ext uri="{FF2B5EF4-FFF2-40B4-BE49-F238E27FC236}">
                <a16:creationId xmlns:a16="http://schemas.microsoft.com/office/drawing/2014/main" id="{A007B6AE-36FE-BA66-B7AF-235F41B2F7E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6A663B-B722-47CF-F985-17434080247D}"/>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2BED7763-E5A2-CE74-0B57-9C1D9E68C6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EBA0B4C-242C-B4AB-B68C-EC6D525AD7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46410" y="1760227"/>
            <a:ext cx="5040790" cy="4690815"/>
          </a:xfrm>
          <a:prstGeom prst="rect">
            <a:avLst/>
          </a:prstGeom>
        </p:spPr>
      </p:pic>
      <p:sp>
        <p:nvSpPr>
          <p:cNvPr id="3" name="Rectangle 2"/>
          <p:cNvSpPr/>
          <p:nvPr/>
        </p:nvSpPr>
        <p:spPr>
          <a:xfrm>
            <a:off x="7571678" y="4259766"/>
            <a:ext cx="461979"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38224" y="4393580"/>
            <a:ext cx="1137425" cy="20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783551" y="4973444"/>
            <a:ext cx="702527"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6494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42C-1433-E621-6CEB-4E3DA8904AC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A176D10-E4D0-48C0-7C8D-D30CF89F511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4F429C66-3840-E07E-186A-0428056CC10D}"/>
              </a:ext>
            </a:extLst>
          </p:cNvPr>
          <p:cNvSpPr>
            <a:spLocks noGrp="1"/>
          </p:cNvSpPr>
          <p:nvPr>
            <p:ph type="body" sz="half" idx="2"/>
          </p:nvPr>
        </p:nvSpPr>
        <p:spPr>
          <a:xfrm>
            <a:off x="460375" y="1241257"/>
            <a:ext cx="11114591" cy="1572321"/>
          </a:xfrm>
        </p:spPr>
        <p:txBody>
          <a:bodyPr/>
          <a:lstStyle/>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Create Accounting </a:t>
            </a:r>
            <a:r>
              <a:rPr lang="en-US" dirty="0">
                <a:solidFill>
                  <a:srgbClr val="000000"/>
                </a:solidFill>
                <a:latin typeface="Arial" panose="020B0604020202020204" pitchFamily="34" charset="0"/>
                <a:cs typeface="Arial" panose="020B0604020202020204" pitchFamily="34" charset="0"/>
              </a:rPr>
              <a:t>to Generate accounting entries, Transfer to general ledger, and Error Identifications.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View Accounting </a:t>
            </a:r>
            <a:r>
              <a:rPr lang="en-US" dirty="0">
                <a:solidFill>
                  <a:srgbClr val="000000"/>
                </a:solidFill>
                <a:latin typeface="Arial" panose="020B0604020202020204" pitchFamily="34" charset="0"/>
                <a:cs typeface="Arial" panose="020B0604020202020204" pitchFamily="34" charset="0"/>
              </a:rPr>
              <a:t>to show accounting entries.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Unidentified 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$1000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Unapplied Cash</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$1000.</a:t>
            </a:r>
            <a:endParaRPr lang="en-GB"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1CD0BCF-71A1-FA46-27DC-4E783F8B731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6C0F60-85B1-6A64-364B-BB928E6D8F1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8B12D79-0166-7837-3CA3-D4364D045E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AutoShape 2" descr="blob:https://web.whatsapp.com/0bd80d25-a9da-4a12-bd04-952b68fcb95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blob:https://web.whatsapp.com/0bd80d25-a9da-4a12-bd04-952b68fcb95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0200" y="2799942"/>
            <a:ext cx="1718727" cy="2524071"/>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454" y="2670516"/>
            <a:ext cx="2839116" cy="2490788"/>
          </a:xfrm>
          <a:prstGeom prst="rect">
            <a:avLst/>
          </a:prstGeom>
        </p:spPr>
      </p:pic>
      <p:sp>
        <p:nvSpPr>
          <p:cNvPr id="13" name="Rectangle 12"/>
          <p:cNvSpPr/>
          <p:nvPr/>
        </p:nvSpPr>
        <p:spPr>
          <a:xfrm>
            <a:off x="4488785" y="3406183"/>
            <a:ext cx="1605775" cy="173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4" name="Rectangle 13"/>
          <p:cNvSpPr/>
          <p:nvPr/>
        </p:nvSpPr>
        <p:spPr>
          <a:xfrm>
            <a:off x="4470200" y="2813578"/>
            <a:ext cx="503244" cy="16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78455" y="3266718"/>
            <a:ext cx="1874814" cy="1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9063" y="2697280"/>
            <a:ext cx="581815" cy="224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utoShape 6" descr="blob:https://web.whatsapp.com/515a2e62-f78f-46ee-8ef7-0cd249fcc0b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867" y="5623096"/>
            <a:ext cx="11790120" cy="1075849"/>
          </a:xfrm>
          <a:prstGeom prst="rect">
            <a:avLst/>
          </a:prstGeom>
        </p:spPr>
      </p:pic>
      <p:sp>
        <p:nvSpPr>
          <p:cNvPr id="3" name="Rectangle 2"/>
          <p:cNvSpPr/>
          <p:nvPr/>
        </p:nvSpPr>
        <p:spPr>
          <a:xfrm>
            <a:off x="7883912" y="6188927"/>
            <a:ext cx="713677" cy="178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7883912" y="6455442"/>
            <a:ext cx="847493" cy="112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0214517" y="6188927"/>
            <a:ext cx="401444" cy="178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9333571" y="6455442"/>
            <a:ext cx="457200" cy="112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3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E3B11-691A-B6FF-C543-965ED4C0E8C4}"/>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EC70D7BE-7B9E-8E2A-368E-0E6A93B4AE7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792646E7-AD23-60CF-8371-2EE77A276A04}"/>
              </a:ext>
            </a:extLst>
          </p:cNvPr>
          <p:cNvSpPr>
            <a:spLocks noGrp="1"/>
          </p:cNvSpPr>
          <p:nvPr>
            <p:ph type="body" sz="half" idx="2"/>
          </p:nvPr>
        </p:nvSpPr>
        <p:spPr>
          <a:xfrm>
            <a:off x="326832" y="1304792"/>
            <a:ext cx="11058563" cy="1444083"/>
          </a:xfrm>
        </p:spPr>
        <p:txBody>
          <a:bodyPr>
            <a:normAutofit/>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Select </a:t>
            </a:r>
            <a:r>
              <a:rPr lang="en-US" sz="1800" b="1" dirty="0">
                <a:latin typeface="Arial" panose="020B0604020202020204" pitchFamily="34" charset="0"/>
                <a:cs typeface="Arial" panose="020B0604020202020204" pitchFamily="34" charset="0"/>
              </a:rPr>
              <a:t>Apply</a:t>
            </a:r>
            <a:r>
              <a:rPr lang="en-US" sz="1800" dirty="0">
                <a:latin typeface="Arial" panose="020B0604020202020204" pitchFamily="34" charset="0"/>
                <a:cs typeface="Arial" panose="020B0604020202020204" pitchFamily="34" charset="0"/>
              </a:rPr>
              <a:t> , then in </a:t>
            </a:r>
            <a:r>
              <a:rPr lang="en-US" sz="1800" b="1" dirty="0">
                <a:latin typeface="Arial" panose="020B0604020202020204" pitchFamily="34" charset="0"/>
                <a:cs typeface="Arial" panose="020B0604020202020204" pitchFamily="34" charset="0"/>
              </a:rPr>
              <a:t>Apply to </a:t>
            </a:r>
            <a:r>
              <a:rPr lang="en-US" sz="1800" dirty="0">
                <a:latin typeface="Arial" panose="020B0604020202020204" pitchFamily="34" charset="0"/>
                <a:cs typeface="Arial" panose="020B0604020202020204" pitchFamily="34" charset="0"/>
              </a:rPr>
              <a:t>enter </a:t>
            </a:r>
            <a:r>
              <a:rPr lang="en-US" sz="1800" b="1" dirty="0">
                <a:latin typeface="Arial" panose="020B0604020202020204" pitchFamily="34" charset="0"/>
                <a:cs typeface="Arial" panose="020B0604020202020204" pitchFamily="34" charset="0"/>
              </a:rPr>
              <a:t>On Account </a:t>
            </a:r>
            <a:r>
              <a:rPr lang="en-US" sz="1800" dirty="0">
                <a:latin typeface="Arial" panose="020B0604020202020204" pitchFamily="34" charset="0"/>
                <a:cs typeface="Arial" panose="020B0604020202020204" pitchFamily="34" charset="0"/>
              </a:rPr>
              <a:t>and save it.</a:t>
            </a:r>
          </a:p>
          <a:p>
            <a:pPr marL="285750" indent="-285750">
              <a:buFont typeface="Wingdings" panose="05000000000000000000" pitchFamily="2" charset="2"/>
              <a:buChar char="§"/>
            </a:pPr>
            <a:r>
              <a:rPr lang="en-US" sz="1800" b="1" dirty="0">
                <a:latin typeface="Arial" panose="020B0604020202020204" pitchFamily="34" charset="0"/>
                <a:cs typeface="Arial" panose="020B0604020202020204" pitchFamily="34" charset="0"/>
              </a:rPr>
              <a:t>We notice that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The balances will changes to </a:t>
            </a:r>
            <a:r>
              <a:rPr lang="en-US" sz="1800" b="1" dirty="0">
                <a:latin typeface="Arial" panose="020B0604020202020204" pitchFamily="34" charset="0"/>
                <a:cs typeface="Arial" panose="020B0604020202020204" pitchFamily="34" charset="0"/>
              </a:rPr>
              <a:t>On Account </a:t>
            </a:r>
          </a:p>
        </p:txBody>
      </p:sp>
      <p:sp>
        <p:nvSpPr>
          <p:cNvPr id="5" name="Rectangle 4">
            <a:extLst>
              <a:ext uri="{FF2B5EF4-FFF2-40B4-BE49-F238E27FC236}">
                <a16:creationId xmlns:a16="http://schemas.microsoft.com/office/drawing/2014/main" id="{CC137053-C490-B953-3A0B-30802E5B758C}"/>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29627A-4C1E-33DD-EA94-A1A43EDC3321}"/>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648935C4-6169-20F3-2C9B-D232595D3C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4791" y="2397909"/>
            <a:ext cx="7341869" cy="4340881"/>
          </a:xfrm>
          <a:prstGeom prst="rect">
            <a:avLst/>
          </a:prstGeom>
        </p:spPr>
      </p:pic>
      <p:sp>
        <p:nvSpPr>
          <p:cNvPr id="7" name="Rectangle 6"/>
          <p:cNvSpPr/>
          <p:nvPr/>
        </p:nvSpPr>
        <p:spPr>
          <a:xfrm>
            <a:off x="1090246" y="3977640"/>
            <a:ext cx="612824" cy="148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090246" y="4126230"/>
            <a:ext cx="6128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utoShape 2" descr="blob:https://web.whatsapp.com/cd65da74-e321-41c5-b3a0-85dae6fab00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39260" y="3164059"/>
            <a:ext cx="4415630" cy="2996712"/>
          </a:xfrm>
          <a:prstGeom prst="rect">
            <a:avLst/>
          </a:prstGeom>
        </p:spPr>
      </p:pic>
      <p:sp>
        <p:nvSpPr>
          <p:cNvPr id="14" name="Rectangle 13"/>
          <p:cNvSpPr/>
          <p:nvPr/>
        </p:nvSpPr>
        <p:spPr>
          <a:xfrm>
            <a:off x="8801100" y="4572000"/>
            <a:ext cx="2971800" cy="32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0323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42C-1433-E621-6CEB-4E3DA8904AC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A176D10-E4D0-48C0-7C8D-D30CF89F511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4F429C66-3840-E07E-186A-0428056CC10D}"/>
              </a:ext>
            </a:extLst>
          </p:cNvPr>
          <p:cNvSpPr>
            <a:spLocks noGrp="1"/>
          </p:cNvSpPr>
          <p:nvPr>
            <p:ph type="body" sz="half" idx="2"/>
          </p:nvPr>
        </p:nvSpPr>
        <p:spPr>
          <a:xfrm>
            <a:off x="460375" y="1241257"/>
            <a:ext cx="11114591" cy="1572321"/>
          </a:xfrm>
        </p:spPr>
        <p:txBody>
          <a:bodyPr/>
          <a:lstStyle/>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Create Accounting </a:t>
            </a:r>
            <a:r>
              <a:rPr lang="en-US" dirty="0">
                <a:solidFill>
                  <a:srgbClr val="000000"/>
                </a:solidFill>
                <a:latin typeface="Arial" panose="020B0604020202020204" pitchFamily="34" charset="0"/>
                <a:cs typeface="Arial" panose="020B0604020202020204" pitchFamily="34" charset="0"/>
              </a:rPr>
              <a:t>to Generate accounting entries, Transfer to general ledger, and Error Identifications.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View Accounting </a:t>
            </a:r>
            <a:r>
              <a:rPr lang="en-US" dirty="0">
                <a:solidFill>
                  <a:srgbClr val="000000"/>
                </a:solidFill>
                <a:latin typeface="Arial" panose="020B0604020202020204" pitchFamily="34" charset="0"/>
                <a:cs typeface="Arial" panose="020B0604020202020204" pitchFamily="34" charset="0"/>
              </a:rPr>
              <a:t>to show accounting entries.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Unapplied 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$1000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On</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Account</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Cash</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$1000.</a:t>
            </a:r>
            <a:endParaRPr lang="en-GB"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1CD0BCF-71A1-FA46-27DC-4E783F8B731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6C0F60-85B1-6A64-364B-BB928E6D8F1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8B12D79-0166-7837-3CA3-D4364D045E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AutoShape 2" descr="blob:https://web.whatsapp.com/0bd80d25-a9da-4a12-bd04-952b68fcb95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blob:https://web.whatsapp.com/0bd80d25-a9da-4a12-bd04-952b68fcb95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0200" y="2799942"/>
            <a:ext cx="1718727" cy="2524071"/>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454" y="2670516"/>
            <a:ext cx="2839116" cy="2490788"/>
          </a:xfrm>
          <a:prstGeom prst="rect">
            <a:avLst/>
          </a:prstGeom>
        </p:spPr>
      </p:pic>
      <p:sp>
        <p:nvSpPr>
          <p:cNvPr id="13" name="Rectangle 12"/>
          <p:cNvSpPr/>
          <p:nvPr/>
        </p:nvSpPr>
        <p:spPr>
          <a:xfrm>
            <a:off x="4488785" y="3406183"/>
            <a:ext cx="1605775" cy="173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4" name="Rectangle 13"/>
          <p:cNvSpPr/>
          <p:nvPr/>
        </p:nvSpPr>
        <p:spPr>
          <a:xfrm>
            <a:off x="4470200" y="2813578"/>
            <a:ext cx="503244" cy="16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78455" y="3266718"/>
            <a:ext cx="1874814" cy="1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9063" y="2697280"/>
            <a:ext cx="581815" cy="224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utoShape 6" descr="blob:https://web.whatsapp.com/515a2e62-f78f-46ee-8ef7-0cd249fcc0b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AutoShape 2" descr="blob:https://web.whatsapp.com/678db2df-d95f-40c6-a315-a7317f623ba2"/>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7246" y="5382799"/>
            <a:ext cx="11783362" cy="1443462"/>
          </a:xfrm>
          <a:prstGeom prst="rect">
            <a:avLst/>
          </a:prstGeom>
        </p:spPr>
      </p:pic>
      <p:sp>
        <p:nvSpPr>
          <p:cNvPr id="23" name="Rectangle 22"/>
          <p:cNvSpPr/>
          <p:nvPr/>
        </p:nvSpPr>
        <p:spPr>
          <a:xfrm>
            <a:off x="7895064" y="6389650"/>
            <a:ext cx="747132" cy="156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95064" y="6545766"/>
            <a:ext cx="747132"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0192215" y="6389650"/>
            <a:ext cx="401444" cy="156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9367024" y="6545765"/>
            <a:ext cx="423747"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6572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AC67-7F75-3340-980E-1454BEE5B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902A9-4F54-C6FA-A25E-7AE5C9088BFA}"/>
              </a:ext>
            </a:extLst>
          </p:cNvPr>
          <p:cNvSpPr>
            <a:spLocks noGrp="1"/>
          </p:cNvSpPr>
          <p:nvPr>
            <p:ph type="title"/>
          </p:nvPr>
        </p:nvSpPr>
        <p:spPr>
          <a:xfrm>
            <a:off x="640000" y="1300612"/>
            <a:ext cx="10053002" cy="468630"/>
          </a:xfrm>
        </p:spPr>
        <p:txBody>
          <a:bodyPr>
            <a:normAutofit/>
          </a:bodyPr>
          <a:lstStyle/>
          <a:p>
            <a:r>
              <a:rPr lang="en-US" sz="2000" b="1" dirty="0">
                <a:latin typeface="Arial" panose="020B0604020202020204" pitchFamily="34" charset="0"/>
                <a:cs typeface="Arial" panose="020B0604020202020204" pitchFamily="34" charset="0"/>
              </a:rPr>
              <a:t>We will make an invoice to Apply the amount (1000 $) on account</a:t>
            </a:r>
          </a:p>
        </p:txBody>
      </p:sp>
      <p:pic>
        <p:nvPicPr>
          <p:cNvPr id="10" name="Content Placeholder 9" descr="A logo of a globe with a graduation cap&#10;&#10;AI-generated content may be incorrect.">
            <a:extLst>
              <a:ext uri="{FF2B5EF4-FFF2-40B4-BE49-F238E27FC236}">
                <a16:creationId xmlns:a16="http://schemas.microsoft.com/office/drawing/2014/main" id="{250CBEA7-459A-197B-A43A-5204D1A8F9A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04FF85C-44BA-A973-215E-ED1D1B182AC6}"/>
              </a:ext>
            </a:extLst>
          </p:cNvPr>
          <p:cNvSpPr>
            <a:spLocks noGrp="1"/>
          </p:cNvSpPr>
          <p:nvPr>
            <p:ph type="body" sz="half" idx="2"/>
          </p:nvPr>
        </p:nvSpPr>
        <p:spPr>
          <a:xfrm>
            <a:off x="578454" y="1769242"/>
            <a:ext cx="7178120" cy="843412"/>
          </a:xfrm>
        </p:spPr>
        <p:txBody>
          <a:bodyPr/>
          <a:lstStyle/>
          <a:p>
            <a:pPr>
              <a:spcBef>
                <a:spcPts val="0"/>
              </a:spcBef>
            </a:pPr>
            <a:r>
              <a:rPr lang="en-US" dirty="0">
                <a:solidFill>
                  <a:srgbClr val="000000"/>
                </a:solidFill>
                <a:latin typeface="Arial" panose="020B0604020202020204" pitchFamily="34" charset="0"/>
                <a:cs typeface="Arial" panose="020B0604020202020204" pitchFamily="34" charset="0"/>
              </a:rPr>
              <a:t>1- choose Invoice from class.</a:t>
            </a:r>
            <a:endParaRPr lang="en-GB" dirty="0"/>
          </a:p>
          <a:p>
            <a:pPr>
              <a:spcBef>
                <a:spcPts val="0"/>
              </a:spcBef>
            </a:pPr>
            <a:r>
              <a:rPr lang="en-US" dirty="0">
                <a:solidFill>
                  <a:srgbClr val="000000"/>
                </a:solidFill>
                <a:latin typeface="Arial" panose="020B0604020202020204" pitchFamily="34" charset="0"/>
                <a:cs typeface="Arial" panose="020B0604020202020204" pitchFamily="34" charset="0"/>
              </a:rPr>
              <a:t>2- choose your customer and add the other required data. </a:t>
            </a:r>
            <a:endParaRPr lang="en-GB" dirty="0"/>
          </a:p>
          <a:p>
            <a:pPr>
              <a:spcBef>
                <a:spcPts val="0"/>
              </a:spcBef>
            </a:pPr>
            <a:r>
              <a:rPr lang="en-US" dirty="0">
                <a:solidFill>
                  <a:srgbClr val="000000"/>
                </a:solidFill>
                <a:latin typeface="Arial" panose="020B0604020202020204" pitchFamily="34" charset="0"/>
                <a:cs typeface="Arial" panose="020B0604020202020204" pitchFamily="34" charset="0"/>
              </a:rPr>
              <a:t>3- From Line Items section we add the item with the required amount</a:t>
            </a:r>
            <a:r>
              <a:rPr lang="ar-EG" dirty="0">
                <a:solidFill>
                  <a:srgbClr val="000000"/>
                </a:solidFill>
                <a:latin typeface="Arial" panose="020B0604020202020204" pitchFamily="34" charset="0"/>
                <a:cs typeface="Arial" panose="020B0604020202020204" pitchFamily="34" charset="0"/>
              </a:rPr>
              <a:t>)</a:t>
            </a:r>
            <a:r>
              <a:rPr lang="en-US" dirty="0">
                <a:solidFill>
                  <a:srgbClr val="000000"/>
                </a:solidFill>
                <a:latin typeface="Arial" panose="020B0604020202020204" pitchFamily="34" charset="0"/>
                <a:cs typeface="Arial" panose="020B0604020202020204" pitchFamily="34" charset="0"/>
              </a:rPr>
              <a:t>1000$).</a:t>
            </a:r>
            <a:endParaRPr lang="en-GB" dirty="0"/>
          </a:p>
          <a:p>
            <a:endParaRPr lang="en-US" dirty="0"/>
          </a:p>
        </p:txBody>
      </p:sp>
      <p:sp>
        <p:nvSpPr>
          <p:cNvPr id="5" name="Rectangle 4">
            <a:extLst>
              <a:ext uri="{FF2B5EF4-FFF2-40B4-BE49-F238E27FC236}">
                <a16:creationId xmlns:a16="http://schemas.microsoft.com/office/drawing/2014/main" id="{0F7D95CE-3F1F-E415-121A-A6088CD8A429}"/>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18C47D-0310-563A-EFA8-30262371BEB5}"/>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EBEB19BB-6A9D-F742-CF13-6FA0613D22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3" name="AutoShape 2" descr="blob:https://web.whatsapp.com/3665ed9e-1502-4b0b-80e1-05f7710f202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44" y="2733755"/>
            <a:ext cx="6611085" cy="390466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4229" y="3163702"/>
            <a:ext cx="5338013" cy="3202808"/>
          </a:xfrm>
          <a:prstGeom prst="rect">
            <a:avLst/>
          </a:prstGeom>
        </p:spPr>
      </p:pic>
      <p:sp>
        <p:nvSpPr>
          <p:cNvPr id="9" name="Rectangle 8"/>
          <p:cNvSpPr/>
          <p:nvPr/>
        </p:nvSpPr>
        <p:spPr>
          <a:xfrm>
            <a:off x="640000" y="3268980"/>
            <a:ext cx="450246" cy="148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491740" y="4263390"/>
            <a:ext cx="720090" cy="125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262890" y="6469380"/>
            <a:ext cx="651510" cy="16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714229" y="4007114"/>
            <a:ext cx="5338013" cy="96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4936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40FD-4052-2E0A-1ADF-8C37AA458A06}"/>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EDA670B8-9534-4241-2E28-8CAC0D1D747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F8C11538-F148-E44D-F65E-7BB0AE1D2ADB}"/>
              </a:ext>
            </a:extLst>
          </p:cNvPr>
          <p:cNvSpPr>
            <a:spLocks noGrp="1"/>
          </p:cNvSpPr>
          <p:nvPr>
            <p:ph type="body" sz="half" idx="2"/>
          </p:nvPr>
        </p:nvSpPr>
        <p:spPr>
          <a:xfrm>
            <a:off x="393740" y="1304792"/>
            <a:ext cx="9218612" cy="1269047"/>
          </a:xfrm>
        </p:spPr>
        <p:txBody>
          <a:bodyPr>
            <a:normAutofit fontScale="25000" lnSpcReduction="20000"/>
          </a:bodyPr>
          <a:lstStyle/>
          <a:p>
            <a:pPr marL="285750" indent="-285750">
              <a:lnSpc>
                <a:spcPct val="170000"/>
              </a:lnSpc>
              <a:buFont typeface="Arial" panose="020B0604020202020204" pitchFamily="34" charset="0"/>
              <a:buChar char="•"/>
            </a:pPr>
            <a:r>
              <a:rPr lang="en-US" sz="5600" dirty="0">
                <a:solidFill>
                  <a:srgbClr val="000000"/>
                </a:solidFill>
                <a:latin typeface="Arial" panose="020B0604020202020204" pitchFamily="34" charset="0"/>
                <a:cs typeface="Arial" panose="020B0604020202020204" pitchFamily="34" charset="0"/>
              </a:rPr>
              <a:t>Select </a:t>
            </a:r>
            <a:r>
              <a:rPr lang="en-US" sz="5600" b="1" dirty="0">
                <a:solidFill>
                  <a:srgbClr val="000000"/>
                </a:solidFill>
                <a:latin typeface="Arial" panose="020B0604020202020204" pitchFamily="34" charset="0"/>
                <a:cs typeface="Arial" panose="020B0604020202020204" pitchFamily="34" charset="0"/>
              </a:rPr>
              <a:t>Apply</a:t>
            </a:r>
            <a:r>
              <a:rPr lang="en-US" sz="5600" dirty="0">
                <a:solidFill>
                  <a:srgbClr val="000000"/>
                </a:solidFill>
                <a:latin typeface="Arial" panose="020B0604020202020204" pitchFamily="34" charset="0"/>
                <a:cs typeface="Arial" panose="020B0604020202020204" pitchFamily="34" charset="0"/>
              </a:rPr>
              <a:t> , then in </a:t>
            </a:r>
            <a:r>
              <a:rPr lang="en-US" sz="5600" b="1" dirty="0">
                <a:solidFill>
                  <a:srgbClr val="000000"/>
                </a:solidFill>
                <a:latin typeface="Arial" panose="020B0604020202020204" pitchFamily="34" charset="0"/>
                <a:cs typeface="Arial" panose="020B0604020202020204" pitchFamily="34" charset="0"/>
              </a:rPr>
              <a:t>apply to </a:t>
            </a:r>
            <a:r>
              <a:rPr lang="en-US" sz="5600" dirty="0">
                <a:solidFill>
                  <a:srgbClr val="000000"/>
                </a:solidFill>
                <a:latin typeface="Arial" panose="020B0604020202020204" pitchFamily="34" charset="0"/>
                <a:cs typeface="Arial" panose="020B0604020202020204" pitchFamily="34" charset="0"/>
              </a:rPr>
              <a:t>choose the invoice , but the invoice will appear in two amount (500 , 500) because the payment term , so I will make apply on the first amount of invoice (500$)</a:t>
            </a:r>
          </a:p>
          <a:p>
            <a:r>
              <a:rPr lang="en-US" sz="5600" b="1" dirty="0">
                <a:latin typeface="Arial" panose="020B0604020202020204" pitchFamily="34" charset="0"/>
                <a:cs typeface="Arial" panose="020B0604020202020204" pitchFamily="34" charset="0"/>
              </a:rPr>
              <a:t>we notice that :</a:t>
            </a:r>
          </a:p>
          <a:p>
            <a:r>
              <a:rPr lang="en-US" sz="5600" dirty="0">
                <a:latin typeface="Arial" panose="020B0604020202020204" pitchFamily="34" charset="0"/>
                <a:cs typeface="Arial" panose="020B0604020202020204" pitchFamily="34" charset="0"/>
              </a:rPr>
              <a:t>The balances will be 500$ </a:t>
            </a:r>
            <a:r>
              <a:rPr lang="en-US" sz="5600" b="1" dirty="0">
                <a:latin typeface="Arial" panose="020B0604020202020204" pitchFamily="34" charset="0"/>
                <a:cs typeface="Arial" panose="020B0604020202020204" pitchFamily="34" charset="0"/>
              </a:rPr>
              <a:t>Applied</a:t>
            </a:r>
            <a:r>
              <a:rPr lang="en-US" sz="5600" dirty="0">
                <a:latin typeface="Arial" panose="020B0604020202020204" pitchFamily="34" charset="0"/>
                <a:cs typeface="Arial" panose="020B0604020202020204" pitchFamily="34" charset="0"/>
              </a:rPr>
              <a:t> , the other 500$ will be </a:t>
            </a:r>
            <a:r>
              <a:rPr lang="en-US" sz="5600" b="1" dirty="0">
                <a:latin typeface="Arial" panose="020B0604020202020204" pitchFamily="34" charset="0"/>
                <a:cs typeface="Arial" panose="020B0604020202020204" pitchFamily="34" charset="0"/>
              </a:rPr>
              <a:t>Unapplied</a:t>
            </a:r>
          </a:p>
          <a:p>
            <a:endParaRPr lang="en-US" dirty="0"/>
          </a:p>
        </p:txBody>
      </p:sp>
      <p:sp>
        <p:nvSpPr>
          <p:cNvPr id="5" name="Rectangle 4">
            <a:extLst>
              <a:ext uri="{FF2B5EF4-FFF2-40B4-BE49-F238E27FC236}">
                <a16:creationId xmlns:a16="http://schemas.microsoft.com/office/drawing/2014/main" id="{3DB8B14F-9044-D433-6202-D9DD5F5B3372}"/>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47995E-0C55-FCA4-B81B-EE559CE7C854}"/>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165FC970-E229-3928-EB3F-A693FD8263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0988" y="2580609"/>
            <a:ext cx="7076676" cy="419293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76769" y="3501482"/>
            <a:ext cx="4809893" cy="2689537"/>
          </a:xfrm>
          <a:prstGeom prst="rect">
            <a:avLst/>
          </a:prstGeom>
        </p:spPr>
      </p:pic>
      <p:sp>
        <p:nvSpPr>
          <p:cNvPr id="8" name="Rectangle 7"/>
          <p:cNvSpPr/>
          <p:nvPr/>
        </p:nvSpPr>
        <p:spPr>
          <a:xfrm>
            <a:off x="959005" y="4259766"/>
            <a:ext cx="6066263"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887522" y="4159405"/>
            <a:ext cx="825190" cy="356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642195" y="4984595"/>
            <a:ext cx="1070517" cy="278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727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4D4DE-414A-A377-3BDC-7971955EB47B}"/>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E75C4BF-45CE-3760-06AC-42BE450BADD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877CA5FF-7A54-02B4-3AF3-047F0BFD29F9}"/>
              </a:ext>
            </a:extLst>
          </p:cNvPr>
          <p:cNvSpPr>
            <a:spLocks noGrp="1"/>
          </p:cNvSpPr>
          <p:nvPr>
            <p:ph type="body" sz="half" idx="2"/>
          </p:nvPr>
        </p:nvSpPr>
        <p:spPr>
          <a:xfrm>
            <a:off x="839788" y="1196018"/>
            <a:ext cx="9352427" cy="1056728"/>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 will apply the other amount of invoice( 500$ )</a:t>
            </a:r>
          </a:p>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We notice that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balances will changes to </a:t>
            </a:r>
            <a:r>
              <a:rPr lang="en-US" b="1" dirty="0">
                <a:latin typeface="Arial" panose="020B0604020202020204" pitchFamily="34" charset="0"/>
                <a:cs typeface="Arial" panose="020B0604020202020204" pitchFamily="34" charset="0"/>
              </a:rPr>
              <a:t>Applied</a:t>
            </a: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577A0DD-ACF8-52FC-D22A-213785AD19F1}"/>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8934CB-66A0-28BB-E95B-802DFF532912}"/>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A76B3E0-2EA2-1988-E81E-AFA80B9634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161" y="2480606"/>
            <a:ext cx="6848258" cy="4070434"/>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6419" y="3179555"/>
            <a:ext cx="5047527" cy="2843228"/>
          </a:xfrm>
          <a:prstGeom prst="rect">
            <a:avLst/>
          </a:prstGeom>
        </p:spPr>
      </p:pic>
      <p:sp>
        <p:nvSpPr>
          <p:cNvPr id="8" name="Rectangle 7"/>
          <p:cNvSpPr/>
          <p:nvPr/>
        </p:nvSpPr>
        <p:spPr>
          <a:xfrm>
            <a:off x="981308" y="4270917"/>
            <a:ext cx="5921298" cy="13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0816684" y="3791416"/>
            <a:ext cx="1025912" cy="2453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776011" y="3791416"/>
            <a:ext cx="791736" cy="23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6775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42C-1433-E621-6CEB-4E3DA8904AC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A176D10-E4D0-48C0-7C8D-D30CF89F511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4F429C66-3840-E07E-186A-0428056CC10D}"/>
              </a:ext>
            </a:extLst>
          </p:cNvPr>
          <p:cNvSpPr>
            <a:spLocks noGrp="1"/>
          </p:cNvSpPr>
          <p:nvPr>
            <p:ph type="body" sz="half" idx="2"/>
          </p:nvPr>
        </p:nvSpPr>
        <p:spPr>
          <a:xfrm>
            <a:off x="460375" y="1241257"/>
            <a:ext cx="11114591" cy="1572321"/>
          </a:xfrm>
        </p:spPr>
        <p:txBody>
          <a:bodyPr/>
          <a:lstStyle/>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Create Accounting </a:t>
            </a:r>
            <a:r>
              <a:rPr lang="en-US" dirty="0">
                <a:solidFill>
                  <a:srgbClr val="000000"/>
                </a:solidFill>
                <a:latin typeface="Arial" panose="020B0604020202020204" pitchFamily="34" charset="0"/>
                <a:cs typeface="Arial" panose="020B0604020202020204" pitchFamily="34" charset="0"/>
              </a:rPr>
              <a:t>to Generate accounting entries, Transfer to general ledger, and Error Identifications.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View Accounting </a:t>
            </a:r>
            <a:r>
              <a:rPr lang="en-US" dirty="0">
                <a:solidFill>
                  <a:srgbClr val="000000"/>
                </a:solidFill>
                <a:latin typeface="Arial" panose="020B0604020202020204" pitchFamily="34" charset="0"/>
                <a:cs typeface="Arial" panose="020B0604020202020204" pitchFamily="34" charset="0"/>
              </a:rPr>
              <a:t>to show accounting entries.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On Account 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$1000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Receivables</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$1000.</a:t>
            </a:r>
            <a:endParaRPr lang="en-GB"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1CD0BCF-71A1-FA46-27DC-4E783F8B731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6C0F60-85B1-6A64-364B-BB928E6D8F1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8B12D79-0166-7837-3CA3-D4364D045E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AutoShape 2" descr="blob:https://web.whatsapp.com/0bd80d25-a9da-4a12-bd04-952b68fcb95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blob:https://web.whatsapp.com/0bd80d25-a9da-4a12-bd04-952b68fcb95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0200" y="2799942"/>
            <a:ext cx="1718727" cy="2524071"/>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454" y="2670516"/>
            <a:ext cx="2839116" cy="2490788"/>
          </a:xfrm>
          <a:prstGeom prst="rect">
            <a:avLst/>
          </a:prstGeom>
        </p:spPr>
      </p:pic>
      <p:sp>
        <p:nvSpPr>
          <p:cNvPr id="13" name="Rectangle 12"/>
          <p:cNvSpPr/>
          <p:nvPr/>
        </p:nvSpPr>
        <p:spPr>
          <a:xfrm>
            <a:off x="4488785" y="3406183"/>
            <a:ext cx="1605775" cy="173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4" name="Rectangle 13"/>
          <p:cNvSpPr/>
          <p:nvPr/>
        </p:nvSpPr>
        <p:spPr>
          <a:xfrm>
            <a:off x="4470200" y="2813578"/>
            <a:ext cx="503244" cy="16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78455" y="3266718"/>
            <a:ext cx="1874814" cy="1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9063" y="2697280"/>
            <a:ext cx="581815" cy="224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utoShape 6" descr="blob:https://web.whatsapp.com/515a2e62-f78f-46ee-8ef7-0cd249fcc0b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AutoShape 2" descr="blob:https://web.whatsapp.com/678db2df-d95f-40c6-a315-a7317f623ba2"/>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2" y="4316010"/>
            <a:ext cx="11833163" cy="2492360"/>
          </a:xfrm>
          <a:prstGeom prst="rect">
            <a:avLst/>
          </a:prstGeom>
        </p:spPr>
      </p:pic>
    </p:spTree>
    <p:extLst>
      <p:ext uri="{BB962C8B-B14F-4D97-AF65-F5344CB8AC3E}">
        <p14:creationId xmlns:p14="http://schemas.microsoft.com/office/powerpoint/2010/main" val="2660039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036C-7042-8AB5-5BDB-3A7133965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CB6D7-BB93-4F80-3D39-6CCDE937569A}"/>
              </a:ext>
            </a:extLst>
          </p:cNvPr>
          <p:cNvSpPr>
            <a:spLocks noGrp="1"/>
          </p:cNvSpPr>
          <p:nvPr>
            <p:ph type="title"/>
          </p:nvPr>
        </p:nvSpPr>
        <p:spPr>
          <a:xfrm>
            <a:off x="4975281" y="829486"/>
            <a:ext cx="2408664" cy="671968"/>
          </a:xfrm>
        </p:spPr>
        <p:txBody>
          <a:bodyPr>
            <a:normAutofit/>
          </a:bodyPr>
          <a:lstStyle/>
          <a:p>
            <a:r>
              <a:rPr lang="en-US" b="1" dirty="0">
                <a:latin typeface="Arial" panose="020B0604020202020204" pitchFamily="34" charset="0"/>
                <a:cs typeface="Arial" panose="020B0604020202020204" pitchFamily="34" charset="0"/>
              </a:rPr>
              <a:t>Remittance </a:t>
            </a:r>
          </a:p>
        </p:txBody>
      </p:sp>
      <p:pic>
        <p:nvPicPr>
          <p:cNvPr id="10" name="Content Placeholder 9" descr="A logo of a globe with a graduation cap&#10;&#10;AI-generated content may be incorrect.">
            <a:extLst>
              <a:ext uri="{FF2B5EF4-FFF2-40B4-BE49-F238E27FC236}">
                <a16:creationId xmlns:a16="http://schemas.microsoft.com/office/drawing/2014/main" id="{5E776F25-E870-D886-B7D5-4ACF57C5C07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BCB76CDD-1651-9DF7-F139-3B323B97B494}"/>
              </a:ext>
            </a:extLst>
          </p:cNvPr>
          <p:cNvSpPr>
            <a:spLocks noGrp="1"/>
          </p:cNvSpPr>
          <p:nvPr>
            <p:ph type="body" sz="half" idx="2"/>
          </p:nvPr>
        </p:nvSpPr>
        <p:spPr>
          <a:xfrm>
            <a:off x="962452" y="1841484"/>
            <a:ext cx="8259607" cy="1477537"/>
          </a:xfrm>
        </p:spPr>
        <p:txBody>
          <a:bodyPr>
            <a:normAutofit fontScale="92500" lnSpcReduction="10000"/>
          </a:bodyPr>
          <a:lstStyle/>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It is a document that buyer sends to a seller conveying that an invoice is paid.</a:t>
            </a:r>
          </a:p>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It is not mandatory but serves as proof of payment. </a:t>
            </a:r>
          </a:p>
          <a:p>
            <a:pPr marL="285750" indent="-285750">
              <a:lnSpc>
                <a:spcPct val="10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To access Remittance within the Accounts Receivable (AR) module:</a:t>
            </a:r>
          </a:p>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Receipts &gt; Remittance  </a:t>
            </a:r>
          </a:p>
          <a:p>
            <a:pPr>
              <a:lnSpc>
                <a:spcPct val="100000"/>
              </a:lnSpc>
            </a:pPr>
            <a:endParaRPr lang="en-US" sz="1800" dirty="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endParaRPr lang="en-US" sz="1800" b="1" dirty="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2A294DE-9002-C5B8-0743-19FC648DC6E0}"/>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71C73D-1A7D-6FF8-BDAC-2FE2152E0980}"/>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AA88787-BE77-65FC-DCE9-5FEFBDAFFE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53482" y="3319021"/>
            <a:ext cx="2950890" cy="3383230"/>
          </a:xfrm>
          <a:prstGeom prst="rect">
            <a:avLst/>
          </a:prstGeom>
        </p:spPr>
      </p:pic>
      <p:sp>
        <p:nvSpPr>
          <p:cNvPr id="11" name="Rectangle 10"/>
          <p:cNvSpPr/>
          <p:nvPr/>
        </p:nvSpPr>
        <p:spPr>
          <a:xfrm>
            <a:off x="1739590" y="4192859"/>
            <a:ext cx="613317" cy="122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884556" y="4939990"/>
            <a:ext cx="702527"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3572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A5CB-3E1E-19B9-2878-AA4C3F494C8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FC194449-4BD3-6B34-1A84-B9A5B8E6F5C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12F9561E-93BC-1B22-8F9C-64F798BC762F}"/>
              </a:ext>
            </a:extLst>
          </p:cNvPr>
          <p:cNvSpPr>
            <a:spLocks noGrp="1"/>
          </p:cNvSpPr>
          <p:nvPr>
            <p:ph type="body" sz="half" idx="2"/>
          </p:nvPr>
        </p:nvSpPr>
        <p:spPr>
          <a:xfrm>
            <a:off x="307975" y="1101429"/>
            <a:ext cx="9378632" cy="1417320"/>
          </a:xfrm>
        </p:spPr>
        <p:txBody>
          <a:bodyPr>
            <a:noAutofit/>
          </a:bodyPr>
          <a:lstStyle/>
          <a:p>
            <a:r>
              <a:rPr lang="en-US" b="1" dirty="0">
                <a:solidFill>
                  <a:srgbClr val="000000"/>
                </a:solidFill>
                <a:latin typeface="Arial" panose="020B0604020202020204" pitchFamily="34" charset="0"/>
                <a:cs typeface="Arial" panose="020B0604020202020204" pitchFamily="34" charset="0"/>
              </a:rPr>
              <a:t>Steps to be Followed :</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Choose my receipt Method </a:t>
            </a:r>
          </a:p>
          <a:p>
            <a:r>
              <a:rPr lang="en-US" dirty="0">
                <a:latin typeface="Arial" panose="020B0604020202020204" pitchFamily="34" charset="0"/>
                <a:cs typeface="Arial" panose="020B0604020202020204" pitchFamily="34" charset="0"/>
              </a:rPr>
              <a:t>2- Choose the bank </a:t>
            </a:r>
          </a:p>
          <a:p>
            <a:r>
              <a:rPr lang="en-US" dirty="0">
                <a:latin typeface="Arial" panose="020B0604020202020204" pitchFamily="34" charset="0"/>
                <a:cs typeface="Arial" panose="020B0604020202020204" pitchFamily="34" charset="0"/>
              </a:rPr>
              <a:t>3- Enter to </a:t>
            </a:r>
            <a:r>
              <a:rPr lang="en-US" b="1" dirty="0">
                <a:latin typeface="Arial" panose="020B0604020202020204" pitchFamily="34" charset="0"/>
                <a:cs typeface="Arial" panose="020B0604020202020204" pitchFamily="34" charset="0"/>
              </a:rPr>
              <a:t>Manual create</a:t>
            </a:r>
          </a:p>
          <a:p>
            <a:r>
              <a:rPr lang="en-US" dirty="0">
                <a:latin typeface="Arial" panose="020B0604020202020204" pitchFamily="34" charset="0"/>
                <a:cs typeface="Arial" panose="020B0604020202020204" pitchFamily="34" charset="0"/>
              </a:rPr>
              <a:t>4- Press </a:t>
            </a:r>
            <a:r>
              <a:rPr lang="en-US" b="1" dirty="0">
                <a:latin typeface="Arial" panose="020B0604020202020204" pitchFamily="34" charset="0"/>
                <a:cs typeface="Arial" panose="020B0604020202020204" pitchFamily="34" charset="0"/>
              </a:rPr>
              <a:t>ctrl+ f11 </a:t>
            </a:r>
            <a:r>
              <a:rPr lang="en-US" dirty="0">
                <a:latin typeface="Arial" panose="020B0604020202020204" pitchFamily="34" charset="0"/>
                <a:cs typeface="Arial" panose="020B0604020202020204" pitchFamily="34" charset="0"/>
              </a:rPr>
              <a:t>, the receipt will appear , then select it and press on </a:t>
            </a:r>
            <a:r>
              <a:rPr lang="en-US" b="1" dirty="0">
                <a:latin typeface="Arial" panose="020B0604020202020204" pitchFamily="34" charset="0"/>
                <a:cs typeface="Arial" panose="020B0604020202020204" pitchFamily="34" charset="0"/>
              </a:rPr>
              <a:t>Format</a:t>
            </a:r>
          </a:p>
        </p:txBody>
      </p:sp>
      <p:sp>
        <p:nvSpPr>
          <p:cNvPr id="5" name="Rectangle 4">
            <a:extLst>
              <a:ext uri="{FF2B5EF4-FFF2-40B4-BE49-F238E27FC236}">
                <a16:creationId xmlns:a16="http://schemas.microsoft.com/office/drawing/2014/main" id="{CAD30587-EAB2-87D0-BC38-E181FEDE5BF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2E0A72-388D-F44B-2AF0-84117989389F}"/>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986285F3-E75F-2E77-3B17-36470A8A9F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1" y="2809514"/>
            <a:ext cx="6148393" cy="3842746"/>
          </a:xfrm>
          <a:prstGeom prst="rect">
            <a:avLst/>
          </a:prstGeom>
        </p:spPr>
      </p:pic>
      <p:sp>
        <p:nvSpPr>
          <p:cNvPr id="7" name="AutoShape 2" descr="blob:https://web.whatsapp.com/dbafef51-7e5d-4372-96b1-0c4c8de44ba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5055" y="2811881"/>
            <a:ext cx="5896935" cy="3840379"/>
          </a:xfrm>
          <a:prstGeom prst="rect">
            <a:avLst/>
          </a:prstGeom>
        </p:spPr>
      </p:pic>
      <p:sp>
        <p:nvSpPr>
          <p:cNvPr id="9" name="Rectangle 8"/>
          <p:cNvSpPr/>
          <p:nvPr/>
        </p:nvSpPr>
        <p:spPr>
          <a:xfrm>
            <a:off x="1417320" y="4732020"/>
            <a:ext cx="36576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589020" y="3954780"/>
            <a:ext cx="78867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640580" y="6229350"/>
            <a:ext cx="1463040" cy="32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423660" y="4892039"/>
            <a:ext cx="194310" cy="205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0938510" y="6366510"/>
            <a:ext cx="104013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4554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18C13-8A74-CDE4-43AB-CF8E1409D5D5}"/>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F70DAC02-57C7-7852-633F-A4D43E9B40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DC372CF-B974-FEB5-0043-04FF7F835081}"/>
              </a:ext>
            </a:extLst>
          </p:cNvPr>
          <p:cNvSpPr>
            <a:spLocks noGrp="1"/>
          </p:cNvSpPr>
          <p:nvPr>
            <p:ph type="body" sz="half" idx="2"/>
          </p:nvPr>
        </p:nvSpPr>
        <p:spPr>
          <a:xfrm>
            <a:off x="462598" y="1225637"/>
            <a:ext cx="11424602" cy="1197523"/>
          </a:xfrm>
        </p:spPr>
        <p:txBody>
          <a:bodyPr/>
          <a:lstStyle/>
          <a:p>
            <a:pPr marL="283464" indent="-283464">
              <a:spcBef>
                <a:spcPts val="0"/>
              </a:spcBef>
              <a:buSzPts val="18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Find Icon "🔦", we search for The receipt.</a:t>
            </a:r>
          </a:p>
          <a:p>
            <a:pPr marL="283464" indent="-283464">
              <a:spcBef>
                <a:spcPts val="0"/>
              </a:spcBef>
              <a:buSzPts val="18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And we notice that : the state changed to </a:t>
            </a:r>
            <a:r>
              <a:rPr lang="en-US" b="1" dirty="0">
                <a:solidFill>
                  <a:srgbClr val="000000"/>
                </a:solidFill>
                <a:latin typeface="Arial" panose="020B0604020202020204" pitchFamily="34" charset="0"/>
                <a:cs typeface="Arial" panose="020B0604020202020204" pitchFamily="34" charset="0"/>
              </a:rPr>
              <a:t>remitted</a:t>
            </a:r>
            <a:r>
              <a:rPr lang="en-US" dirty="0">
                <a:solidFill>
                  <a:srgbClr val="000000"/>
                </a:solidFill>
                <a:latin typeface="Arial" panose="020B0604020202020204" pitchFamily="34" charset="0"/>
                <a:cs typeface="Arial" panose="020B0604020202020204" pitchFamily="34" charset="0"/>
              </a:rPr>
              <a:t>.</a:t>
            </a:r>
          </a:p>
          <a:p>
            <a:pPr marL="283464" indent="-283464">
              <a:spcBef>
                <a:spcPts val="0"/>
              </a:spcBef>
              <a:buSzPts val="18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a:t>
            </a:r>
            <a:r>
              <a:rPr lang="en-US" dirty="0">
                <a:solidFill>
                  <a:srgbClr val="000000"/>
                </a:solidFill>
                <a:latin typeface="Arial" panose="020B0604020202020204" pitchFamily="34" charset="0"/>
                <a:cs typeface="Arial" panose="020B0604020202020204" pitchFamily="34" charset="0"/>
              </a:rPr>
              <a:t> choose </a:t>
            </a:r>
            <a:r>
              <a:rPr lang="en-US" b="1" dirty="0">
                <a:solidFill>
                  <a:srgbClr val="000000"/>
                </a:solidFill>
                <a:latin typeface="Arial" panose="020B0604020202020204" pitchFamily="34" charset="0"/>
                <a:cs typeface="Arial" panose="020B0604020202020204" pitchFamily="34" charset="0"/>
              </a:rPr>
              <a:t>create</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accounting</a:t>
            </a:r>
            <a:r>
              <a:rPr lang="en-US" dirty="0">
                <a:solidFill>
                  <a:srgbClr val="000000"/>
                </a:solidFill>
                <a:latin typeface="Arial" panose="020B0604020202020204" pitchFamily="34" charset="0"/>
                <a:cs typeface="Arial" panose="020B0604020202020204" pitchFamily="34" charset="0"/>
              </a:rPr>
              <a:t> , From </a:t>
            </a:r>
            <a:r>
              <a:rPr lang="en-US" b="1" dirty="0">
                <a:solidFill>
                  <a:srgbClr val="000000"/>
                </a:solidFill>
                <a:latin typeface="Arial" panose="020B0604020202020204" pitchFamily="34" charset="0"/>
                <a:cs typeface="Arial" panose="020B0604020202020204" pitchFamily="34" charset="0"/>
              </a:rPr>
              <a:t>tools</a:t>
            </a:r>
            <a:r>
              <a:rPr lang="en-US" dirty="0">
                <a:solidFill>
                  <a:srgbClr val="000000"/>
                </a:solidFill>
                <a:latin typeface="Arial" panose="020B0604020202020204" pitchFamily="34" charset="0"/>
                <a:cs typeface="Arial" panose="020B0604020202020204" pitchFamily="34" charset="0"/>
              </a:rPr>
              <a:t> choose </a:t>
            </a:r>
            <a:r>
              <a:rPr lang="en-US" b="1" dirty="0">
                <a:solidFill>
                  <a:srgbClr val="000000"/>
                </a:solidFill>
                <a:latin typeface="Arial" panose="020B0604020202020204" pitchFamily="34" charset="0"/>
                <a:cs typeface="Arial" panose="020B0604020202020204" pitchFamily="34" charset="0"/>
              </a:rPr>
              <a:t>view</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accounting</a:t>
            </a:r>
            <a:r>
              <a:rPr lang="en-US" dirty="0">
                <a:solidFill>
                  <a:srgbClr val="000000"/>
                </a:solidFill>
                <a:latin typeface="Arial" panose="020B0604020202020204" pitchFamily="34" charset="0"/>
                <a:cs typeface="Arial" panose="020B0604020202020204" pitchFamily="34" charset="0"/>
              </a:rPr>
              <a:t> </a:t>
            </a:r>
          </a:p>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Remitted</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$1000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Confirmed Cash</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$1000.</a:t>
            </a:r>
            <a:endParaRPr lang="en-GB" dirty="0"/>
          </a:p>
          <a:p>
            <a:pPr marL="283464" indent="-283464">
              <a:spcBef>
                <a:spcPts val="0"/>
              </a:spcBef>
              <a:buSzPts val="1800"/>
              <a:buFont typeface="Arial" panose="020B0604020202020204" pitchFamily="34" charset="0"/>
              <a:buChar char="•"/>
            </a:pPr>
            <a:endParaRPr lang="en-US" dirty="0">
              <a:solidFill>
                <a:srgbClr val="000000"/>
              </a:solidFill>
              <a:latin typeface="Arial" panose="020B0604020202020204" pitchFamily="34" charset="0"/>
              <a:cs typeface="Arial" panose="020B0604020202020204" pitchFamily="34" charset="0"/>
            </a:endParaRPr>
          </a:p>
          <a:p>
            <a:pPr marL="283464" indent="-283464">
              <a:spcBef>
                <a:spcPts val="0"/>
              </a:spcBef>
              <a:buSzPts val="1800"/>
              <a:buFont typeface="Arial" panose="020B0604020202020204" pitchFamily="34" charset="0"/>
              <a:buChar char="•"/>
            </a:pPr>
            <a:endParaRPr lang="en-US" dirty="0">
              <a:solidFill>
                <a:srgbClr val="000000"/>
              </a:solidFill>
              <a:latin typeface="Arial" panose="020B0604020202020204" pitchFamily="34" charset="0"/>
              <a:cs typeface="Arial" panose="020B0604020202020204" pitchFamily="34" charset="0"/>
            </a:endParaRPr>
          </a:p>
          <a:p>
            <a:pPr marL="283464" indent="-283464">
              <a:spcBef>
                <a:spcPts val="0"/>
              </a:spcBef>
              <a:buSzPts val="1800"/>
              <a:buFont typeface="Arial" panose="020B0604020202020204" pitchFamily="34" charset="0"/>
              <a:buChar char="•"/>
            </a:pPr>
            <a:endParaRPr lang="en-GB" dirty="0"/>
          </a:p>
          <a:p>
            <a:endParaRPr lang="en-US" dirty="0"/>
          </a:p>
        </p:txBody>
      </p:sp>
      <p:sp>
        <p:nvSpPr>
          <p:cNvPr id="5" name="Rectangle 4">
            <a:extLst>
              <a:ext uri="{FF2B5EF4-FFF2-40B4-BE49-F238E27FC236}">
                <a16:creationId xmlns:a16="http://schemas.microsoft.com/office/drawing/2014/main" id="{5DB5FCC3-6AA9-B391-AA62-353FBF709C9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A64CE3-DFBC-4E6F-2031-D47770E48E5A}"/>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3E1CA4F9-E6E1-83E6-33F0-77170757DB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7798" y="2390514"/>
            <a:ext cx="7721282" cy="160216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62" y="4072092"/>
            <a:ext cx="5065408" cy="2607675"/>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66309" y="5249980"/>
            <a:ext cx="7425691" cy="273822"/>
          </a:xfrm>
          <a:prstGeom prst="rect">
            <a:avLst/>
          </a:prstGeom>
        </p:spPr>
      </p:pic>
      <p:sp>
        <p:nvSpPr>
          <p:cNvPr id="9" name="Rectangle 8"/>
          <p:cNvSpPr/>
          <p:nvPr/>
        </p:nvSpPr>
        <p:spPr>
          <a:xfrm>
            <a:off x="1325880" y="3657600"/>
            <a:ext cx="84582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54330" y="4994910"/>
            <a:ext cx="1211580" cy="162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9544050" y="5249980"/>
            <a:ext cx="582930" cy="27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543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E6559-FE5B-2484-4294-ACDAB48A5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10B28-DF75-5666-5FE8-4E11A662C861}"/>
              </a:ext>
            </a:extLst>
          </p:cNvPr>
          <p:cNvSpPr>
            <a:spLocks noGrp="1"/>
          </p:cNvSpPr>
          <p:nvPr>
            <p:ph type="title"/>
          </p:nvPr>
        </p:nvSpPr>
        <p:spPr>
          <a:xfrm>
            <a:off x="3873617" y="566713"/>
            <a:ext cx="3932237" cy="533581"/>
          </a:xfrm>
        </p:spPr>
        <p:txBody>
          <a:bodyPr>
            <a:normAutofit/>
          </a:bodyPr>
          <a:lstStyle/>
          <a:p>
            <a:pPr algn="ctr"/>
            <a:r>
              <a:rPr lang="en-US" sz="2400" b="1" dirty="0">
                <a:latin typeface="Arial" panose="020B0604020202020204" pitchFamily="34" charset="0"/>
                <a:cs typeface="Arial" panose="020B0604020202020204" pitchFamily="34" charset="0"/>
              </a:rPr>
              <a:t>Transaction Source</a:t>
            </a:r>
          </a:p>
        </p:txBody>
      </p:sp>
      <p:pic>
        <p:nvPicPr>
          <p:cNvPr id="10" name="Content Placeholder 9" descr="A logo of a globe with a graduation cap&#10;&#10;AI-generated content may be incorrect.">
            <a:extLst>
              <a:ext uri="{FF2B5EF4-FFF2-40B4-BE49-F238E27FC236}">
                <a16:creationId xmlns:a16="http://schemas.microsoft.com/office/drawing/2014/main" id="{32285134-E632-7A88-CCF5-EAD50706287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B872ADBE-3E7C-874F-783D-754CA6094DDA}"/>
              </a:ext>
            </a:extLst>
          </p:cNvPr>
          <p:cNvSpPr>
            <a:spLocks noGrp="1"/>
          </p:cNvSpPr>
          <p:nvPr>
            <p:ph type="body" sz="half" idx="2"/>
          </p:nvPr>
        </p:nvSpPr>
        <p:spPr>
          <a:xfrm>
            <a:off x="246186" y="1242728"/>
            <a:ext cx="6250074" cy="5424354"/>
          </a:xfrm>
        </p:spPr>
        <p:txBody>
          <a:bodyPr>
            <a:normAutofit/>
          </a:bodyPr>
          <a:lstStyle/>
          <a:p>
            <a:r>
              <a:rPr lang="en-US" b="1" dirty="0">
                <a:latin typeface="Arial" panose="020B0604020202020204" pitchFamily="34" charset="0"/>
                <a:cs typeface="Arial" panose="020B0604020202020204" pitchFamily="34" charset="0"/>
              </a:rPr>
              <a:t>Operating Unit (OU): </a:t>
            </a:r>
            <a:r>
              <a:rPr lang="en-US" dirty="0">
                <a:latin typeface="Arial" panose="020B0604020202020204" pitchFamily="34" charset="0"/>
                <a:cs typeface="Arial" panose="020B0604020202020204" pitchFamily="34" charset="0"/>
              </a:rPr>
              <a:t>is a business entity or division within a company that represents a level of control for operations and transactions.</a:t>
            </a:r>
          </a:p>
          <a:p>
            <a:r>
              <a:rPr lang="en-US" b="1" dirty="0">
                <a:latin typeface="Arial" panose="020B0604020202020204" pitchFamily="34" charset="0"/>
                <a:cs typeface="Arial" panose="020B0604020202020204" pitchFamily="34" charset="0"/>
              </a:rPr>
              <a:t>Legal Entity: </a:t>
            </a:r>
            <a:r>
              <a:rPr lang="en-US" dirty="0">
                <a:latin typeface="Arial" panose="020B0604020202020204" pitchFamily="34" charset="0"/>
                <a:cs typeface="Arial" panose="020B0604020202020204" pitchFamily="34" charset="0"/>
              </a:rPr>
              <a:t>is a recognized legal organization that has the right to own property.</a:t>
            </a:r>
          </a:p>
          <a:p>
            <a:r>
              <a:rPr lang="en-US" b="1" dirty="0">
                <a:latin typeface="Arial" panose="020B0604020202020204" pitchFamily="34" charset="0"/>
                <a:cs typeface="Arial" panose="020B0604020202020204" pitchFamily="34" charset="0"/>
              </a:rPr>
              <a:t>Types of Sources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Manual Sources: </a:t>
            </a:r>
            <a:r>
              <a:rPr lang="en-US" dirty="0">
                <a:latin typeface="Arial" panose="020B0604020202020204" pitchFamily="34" charset="0"/>
                <a:cs typeface="Arial" panose="020B0604020202020204" pitchFamily="34" charset="0"/>
              </a:rPr>
              <a:t>Transactions Entered Manually into oracle ERP (Invoices, Credit memo)</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Imported Sources: </a:t>
            </a:r>
            <a:r>
              <a:rPr lang="en-US" dirty="0">
                <a:latin typeface="Arial" panose="020B0604020202020204" pitchFamily="34" charset="0"/>
                <a:cs typeface="Arial" panose="020B0604020202020204" pitchFamily="34" charset="0"/>
              </a:rPr>
              <a:t>Transactions imported through External Systems often using tools Like oracle Auto Invoicing.</a:t>
            </a:r>
          </a:p>
          <a:p>
            <a:r>
              <a:rPr lang="en-US" b="1" dirty="0">
                <a:latin typeface="Arial" panose="020B0604020202020204" pitchFamily="34" charset="0"/>
                <a:cs typeface="Arial" panose="020B0604020202020204" pitchFamily="34" charset="0"/>
              </a:rPr>
              <a:t>Active : </a:t>
            </a:r>
            <a:r>
              <a:rPr lang="en-US" dirty="0">
                <a:latin typeface="Arial" panose="020B0604020202020204" pitchFamily="34" charset="0"/>
                <a:cs typeface="Arial" panose="020B0604020202020204" pitchFamily="34" charset="0"/>
              </a:rPr>
              <a:t>Indicates whether the Source is Currently enabled or available for use In the system.</a:t>
            </a:r>
          </a:p>
          <a:p>
            <a:r>
              <a:rPr lang="en-US" b="1" dirty="0">
                <a:latin typeface="Arial" panose="020B0604020202020204" pitchFamily="34" charset="0"/>
                <a:cs typeface="Arial" panose="020B0604020202020204" pitchFamily="34" charset="0"/>
              </a:rPr>
              <a:t>Automatic Batch Numbering: </a:t>
            </a:r>
            <a:r>
              <a:rPr lang="en-US" dirty="0">
                <a:latin typeface="Arial" panose="020B0604020202020204" pitchFamily="34" charset="0"/>
                <a:cs typeface="Arial" panose="020B0604020202020204" pitchFamily="34" charset="0"/>
              </a:rPr>
              <a:t>this Setting allows oracle ERP to assign unique batch numbers automatically When Creating a Batch of transaction.</a:t>
            </a:r>
          </a:p>
          <a:p>
            <a:r>
              <a:rPr lang="en-US" b="1" dirty="0">
                <a:latin typeface="Arial" panose="020B0604020202020204" pitchFamily="34" charset="0"/>
                <a:cs typeface="Arial" panose="020B0604020202020204" pitchFamily="34" charset="0"/>
              </a:rPr>
              <a:t>Automatic Transaction Numbering: </a:t>
            </a:r>
            <a:r>
              <a:rPr lang="en-US" dirty="0">
                <a:latin typeface="Arial" panose="020B0604020202020204" pitchFamily="34" charset="0"/>
                <a:cs typeface="Arial" panose="020B0604020202020204" pitchFamily="34" charset="0"/>
              </a:rPr>
              <a:t>This setting Enable oracle ERP to Generate unique transactions numbers Automatically for Individual transactions within a Batch.</a:t>
            </a:r>
          </a:p>
        </p:txBody>
      </p:sp>
      <p:sp>
        <p:nvSpPr>
          <p:cNvPr id="5" name="Rectangle 4">
            <a:extLst>
              <a:ext uri="{FF2B5EF4-FFF2-40B4-BE49-F238E27FC236}">
                <a16:creationId xmlns:a16="http://schemas.microsoft.com/office/drawing/2014/main" id="{DC955EB0-AF9A-5037-4D80-FD4798B5B81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2303E3-5A61-24BF-A7E1-FD06EC5A1616}"/>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7B8F0022-5D5D-3B4B-5D8D-D8B11D5659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676145C6-6194-A0D2-AB71-0E8675C45B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27371" y="1209807"/>
            <a:ext cx="5275385" cy="5507515"/>
          </a:xfrm>
          <a:prstGeom prst="rect">
            <a:avLst/>
          </a:prstGeom>
        </p:spPr>
      </p:pic>
      <p:sp>
        <p:nvSpPr>
          <p:cNvPr id="3" name="Rectangle 2"/>
          <p:cNvSpPr/>
          <p:nvPr/>
        </p:nvSpPr>
        <p:spPr>
          <a:xfrm>
            <a:off x="7069873" y="1505415"/>
            <a:ext cx="825190"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0192215" y="2029522"/>
            <a:ext cx="278780"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7805854" y="2865864"/>
            <a:ext cx="1204331"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221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3863B-6970-6B1F-FD0C-DD4D19AECDF3}"/>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D325641D-B1B6-FF7A-DACF-C4A39BD72A0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CDF10253-51D4-C4EE-FD22-227BA50D4ADD}"/>
              </a:ext>
            </a:extLst>
          </p:cNvPr>
          <p:cNvSpPr>
            <a:spLocks noGrp="1"/>
          </p:cNvSpPr>
          <p:nvPr>
            <p:ph type="body" sz="half" idx="2"/>
          </p:nvPr>
        </p:nvSpPr>
        <p:spPr>
          <a:xfrm>
            <a:off x="441294" y="1481956"/>
            <a:ext cx="10489805" cy="838334"/>
          </a:xfrm>
        </p:spPr>
        <p:txBody>
          <a:bodyPr>
            <a:noAutofit/>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We will make receipt , the </a:t>
            </a:r>
            <a:r>
              <a:rPr lang="en-US" sz="1800" b="1" dirty="0">
                <a:latin typeface="Arial" panose="020B0604020202020204" pitchFamily="34" charset="0"/>
                <a:cs typeface="Arial" panose="020B0604020202020204" pitchFamily="34" charset="0"/>
              </a:rPr>
              <a:t>state</a:t>
            </a:r>
            <a:r>
              <a:rPr lang="en-US" sz="1800" dirty="0">
                <a:latin typeface="Arial" panose="020B0604020202020204" pitchFamily="34" charset="0"/>
                <a:cs typeface="Arial" panose="020B0604020202020204" pitchFamily="34" charset="0"/>
              </a:rPr>
              <a:t> here is </a:t>
            </a:r>
            <a:r>
              <a:rPr lang="en-US" sz="1800" b="1" dirty="0">
                <a:latin typeface="Arial" panose="020B0604020202020204" pitchFamily="34" charset="0"/>
                <a:cs typeface="Arial" panose="020B0604020202020204" pitchFamily="34" charset="0"/>
              </a:rPr>
              <a:t>confirmed</a:t>
            </a:r>
            <a:r>
              <a:rPr lang="en-US" sz="1800" dirty="0">
                <a:latin typeface="Arial" panose="020B0604020202020204" pitchFamily="34" charset="0"/>
                <a:cs typeface="Arial" panose="020B0604020202020204" pitchFamily="34" charset="0"/>
              </a:rPr>
              <a:t> , We will change it to </a:t>
            </a:r>
            <a:r>
              <a:rPr lang="en-US" sz="1800" b="1" dirty="0">
                <a:latin typeface="Arial" panose="020B0604020202020204" pitchFamily="34" charset="0"/>
                <a:cs typeface="Arial" panose="020B0604020202020204" pitchFamily="34" charset="0"/>
              </a:rPr>
              <a:t>remitted</a:t>
            </a:r>
            <a:r>
              <a:rPr lang="en-US" sz="1800" dirty="0">
                <a:latin typeface="Arial" panose="020B0604020202020204" pitchFamily="34" charset="0"/>
                <a:cs typeface="Arial" panose="020B0604020202020204" pitchFamily="34" charset="0"/>
              </a:rPr>
              <a:t> as the previous slides.</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The amount of receipt is (7500$)</a:t>
            </a:r>
          </a:p>
        </p:txBody>
      </p:sp>
      <p:sp>
        <p:nvSpPr>
          <p:cNvPr id="5" name="Rectangle 4">
            <a:extLst>
              <a:ext uri="{FF2B5EF4-FFF2-40B4-BE49-F238E27FC236}">
                <a16:creationId xmlns:a16="http://schemas.microsoft.com/office/drawing/2014/main" id="{637C5882-C919-48B9-A338-482E87F07B1A}"/>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47DD8B-1A86-2D2C-8BB9-65AD1BEE93FD}"/>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404B5BE-17C0-0AD3-6538-852E1E5F44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2689994"/>
            <a:ext cx="6191723" cy="3687945"/>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3259" y="2689994"/>
            <a:ext cx="5938741" cy="3489010"/>
          </a:xfrm>
          <a:prstGeom prst="rect">
            <a:avLst/>
          </a:prstGeom>
        </p:spPr>
      </p:pic>
      <p:sp>
        <p:nvSpPr>
          <p:cNvPr id="8" name="Rectangle 7"/>
          <p:cNvSpPr/>
          <p:nvPr/>
        </p:nvSpPr>
        <p:spPr>
          <a:xfrm>
            <a:off x="937260" y="3714750"/>
            <a:ext cx="82296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109459" y="3634740"/>
            <a:ext cx="837358" cy="217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692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42C-1433-E621-6CEB-4E3DA8904AC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9A176D10-E4D0-48C0-7C8D-D30CF89F511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4F429C66-3840-E07E-186A-0428056CC10D}"/>
              </a:ext>
            </a:extLst>
          </p:cNvPr>
          <p:cNvSpPr>
            <a:spLocks noGrp="1"/>
          </p:cNvSpPr>
          <p:nvPr>
            <p:ph type="body" sz="half" idx="2"/>
          </p:nvPr>
        </p:nvSpPr>
        <p:spPr>
          <a:xfrm>
            <a:off x="460375" y="1241257"/>
            <a:ext cx="11114591" cy="1572321"/>
          </a:xfrm>
        </p:spPr>
        <p:txBody>
          <a:bodyPr/>
          <a:lstStyle/>
          <a:p>
            <a:pPr marL="283464" indent="-283464">
              <a:buSzPts val="1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Create Accounting </a:t>
            </a:r>
            <a:r>
              <a:rPr lang="en-US" dirty="0">
                <a:solidFill>
                  <a:srgbClr val="000000"/>
                </a:solidFill>
                <a:latin typeface="Arial" panose="020B0604020202020204" pitchFamily="34" charset="0"/>
                <a:cs typeface="Arial" panose="020B0604020202020204" pitchFamily="34" charset="0"/>
              </a:rPr>
              <a:t>to Generate accounting entries, Transfer to general ledger, and Error Identifications.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From </a:t>
            </a:r>
            <a:r>
              <a:rPr lang="en-US" b="1" dirty="0">
                <a:solidFill>
                  <a:srgbClr val="000000"/>
                </a:solidFill>
                <a:latin typeface="Arial" panose="020B0604020202020204" pitchFamily="34" charset="0"/>
                <a:cs typeface="Arial" panose="020B0604020202020204" pitchFamily="34" charset="0"/>
              </a:rPr>
              <a:t>Tools </a:t>
            </a:r>
            <a:r>
              <a:rPr lang="en-US" dirty="0">
                <a:solidFill>
                  <a:srgbClr val="000000"/>
                </a:solidFill>
                <a:latin typeface="Arial" panose="020B0604020202020204" pitchFamily="34" charset="0"/>
                <a:cs typeface="Arial" panose="020B0604020202020204" pitchFamily="34" charset="0"/>
              </a:rPr>
              <a:t>choose </a:t>
            </a:r>
            <a:r>
              <a:rPr lang="en-US" b="1" dirty="0">
                <a:solidFill>
                  <a:srgbClr val="000000"/>
                </a:solidFill>
                <a:latin typeface="Arial" panose="020B0604020202020204" pitchFamily="34" charset="0"/>
                <a:cs typeface="Arial" panose="020B0604020202020204" pitchFamily="34" charset="0"/>
              </a:rPr>
              <a:t>View Accounting </a:t>
            </a:r>
            <a:r>
              <a:rPr lang="en-US" dirty="0">
                <a:solidFill>
                  <a:srgbClr val="000000"/>
                </a:solidFill>
                <a:latin typeface="Arial" panose="020B0604020202020204" pitchFamily="34" charset="0"/>
                <a:cs typeface="Arial" panose="020B0604020202020204" pitchFamily="34" charset="0"/>
              </a:rPr>
              <a:t>to show accounting entries.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we find </a:t>
            </a:r>
            <a:r>
              <a:rPr lang="en-US" b="1" dirty="0">
                <a:solidFill>
                  <a:srgbClr val="000000"/>
                </a:solidFill>
                <a:latin typeface="Arial" panose="020B0604020202020204" pitchFamily="34" charset="0"/>
                <a:cs typeface="Arial" panose="020B0604020202020204" pitchFamily="34" charset="0"/>
              </a:rPr>
              <a:t>Remitted</a:t>
            </a:r>
            <a:r>
              <a:rPr lang="en-US" dirty="0">
                <a:solidFill>
                  <a:srgbClr val="000000"/>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Cash </a:t>
            </a:r>
            <a:r>
              <a:rPr lang="en-US" dirty="0">
                <a:solidFill>
                  <a:srgbClr val="000000"/>
                </a:solidFill>
                <a:latin typeface="Arial" panose="020B0604020202020204" pitchFamily="34" charset="0"/>
                <a:cs typeface="Arial" panose="020B0604020202020204" pitchFamily="34" charset="0"/>
              </a:rPr>
              <a:t>in the </a:t>
            </a:r>
            <a:r>
              <a:rPr lang="en-US" b="1" dirty="0">
                <a:solidFill>
                  <a:srgbClr val="000000"/>
                </a:solidFill>
                <a:latin typeface="Arial" panose="020B0604020202020204" pitchFamily="34" charset="0"/>
                <a:cs typeface="Arial" panose="020B0604020202020204" pitchFamily="34" charset="0"/>
              </a:rPr>
              <a:t>Debit</a:t>
            </a:r>
            <a:r>
              <a:rPr lang="en-US" dirty="0">
                <a:solidFill>
                  <a:srgbClr val="000000"/>
                </a:solidFill>
                <a:latin typeface="Arial" panose="020B0604020202020204" pitchFamily="34" charset="0"/>
                <a:cs typeface="Arial" panose="020B0604020202020204" pitchFamily="34" charset="0"/>
              </a:rPr>
              <a:t> with the value of </a:t>
            </a:r>
            <a:r>
              <a:rPr lang="en-US" b="1" dirty="0">
                <a:solidFill>
                  <a:srgbClr val="000000"/>
                </a:solidFill>
                <a:latin typeface="Arial" panose="020B0604020202020204" pitchFamily="34" charset="0"/>
                <a:cs typeface="Arial" panose="020B0604020202020204" pitchFamily="34" charset="0"/>
              </a:rPr>
              <a:t>$7500 </a:t>
            </a:r>
            <a:r>
              <a:rPr lang="en-US" dirty="0">
                <a:solidFill>
                  <a:srgbClr val="000000"/>
                </a:solidFill>
                <a:latin typeface="Arial" panose="020B0604020202020204" pitchFamily="34" charset="0"/>
                <a:cs typeface="Arial" panose="020B0604020202020204" pitchFamily="34" charset="0"/>
              </a:rPr>
              <a:t>and </a:t>
            </a:r>
            <a:r>
              <a:rPr lang="en-US" b="1" dirty="0">
                <a:solidFill>
                  <a:srgbClr val="000000"/>
                </a:solidFill>
                <a:latin typeface="Arial" panose="020B0604020202020204" pitchFamily="34" charset="0"/>
                <a:cs typeface="Arial" panose="020B0604020202020204" pitchFamily="34" charset="0"/>
              </a:rPr>
              <a:t>Confirmed Cash</a:t>
            </a:r>
            <a:r>
              <a:rPr lang="en-US" dirty="0">
                <a:solidFill>
                  <a:srgbClr val="000000"/>
                </a:solidFill>
                <a:latin typeface="Arial" panose="020B0604020202020204" pitchFamily="34" charset="0"/>
                <a:cs typeface="Arial" panose="020B0604020202020204" pitchFamily="34" charset="0"/>
              </a:rPr>
              <a:t> in the </a:t>
            </a:r>
            <a:r>
              <a:rPr lang="en-US" b="1" dirty="0">
                <a:solidFill>
                  <a:srgbClr val="000000"/>
                </a:solidFill>
                <a:latin typeface="Arial" panose="020B0604020202020204" pitchFamily="34" charset="0"/>
                <a:cs typeface="Arial" panose="020B0604020202020204" pitchFamily="34" charset="0"/>
              </a:rPr>
              <a:t>Credit</a:t>
            </a:r>
            <a:r>
              <a:rPr lang="en-US" dirty="0">
                <a:solidFill>
                  <a:srgbClr val="000000"/>
                </a:solidFill>
                <a:latin typeface="Arial" panose="020B0604020202020204" pitchFamily="34" charset="0"/>
                <a:cs typeface="Arial" panose="020B0604020202020204" pitchFamily="34" charset="0"/>
              </a:rPr>
              <a:t> with a value of </a:t>
            </a:r>
            <a:r>
              <a:rPr lang="en-US" b="1" dirty="0">
                <a:solidFill>
                  <a:srgbClr val="000000"/>
                </a:solidFill>
                <a:latin typeface="Arial" panose="020B0604020202020204" pitchFamily="34" charset="0"/>
                <a:cs typeface="Arial" panose="020B0604020202020204" pitchFamily="34" charset="0"/>
              </a:rPr>
              <a:t>$7500.</a:t>
            </a:r>
            <a:endParaRPr lang="en-GB"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1CD0BCF-71A1-FA46-27DC-4E783F8B7317}"/>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6C0F60-85B1-6A64-364B-BB928E6D8F1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8B12D79-0166-7837-3CA3-D4364D045E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7" name="AutoShape 2" descr="blob:https://web.whatsapp.com/0bd80d25-a9da-4a12-bd04-952b68fcb95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blob:https://web.whatsapp.com/0bd80d25-a9da-4a12-bd04-952b68fcb95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0200" y="2799942"/>
            <a:ext cx="1718727" cy="2524071"/>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454" y="2670516"/>
            <a:ext cx="2839116" cy="2490788"/>
          </a:xfrm>
          <a:prstGeom prst="rect">
            <a:avLst/>
          </a:prstGeom>
        </p:spPr>
      </p:pic>
      <p:sp>
        <p:nvSpPr>
          <p:cNvPr id="13" name="Rectangle 12"/>
          <p:cNvSpPr/>
          <p:nvPr/>
        </p:nvSpPr>
        <p:spPr>
          <a:xfrm>
            <a:off x="4488785" y="3406183"/>
            <a:ext cx="1605775" cy="173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4" name="Rectangle 13"/>
          <p:cNvSpPr/>
          <p:nvPr/>
        </p:nvSpPr>
        <p:spPr>
          <a:xfrm>
            <a:off x="4470200" y="2813578"/>
            <a:ext cx="503244" cy="16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78455" y="3266718"/>
            <a:ext cx="1874814" cy="1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9063" y="2697280"/>
            <a:ext cx="581815" cy="224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utoShape 6" descr="blob:https://web.whatsapp.com/515a2e62-f78f-46ee-8ef7-0cd249fcc0b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AutoShape 2" descr="blob:https://web.whatsapp.com/678db2df-d95f-40c6-a315-a7317f623ba2"/>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5570693"/>
            <a:ext cx="12192000" cy="1075765"/>
          </a:xfrm>
          <a:prstGeom prst="rect">
            <a:avLst/>
          </a:prstGeom>
        </p:spPr>
      </p:pic>
      <p:sp>
        <p:nvSpPr>
          <p:cNvPr id="3" name="Rectangle 2"/>
          <p:cNvSpPr/>
          <p:nvPr/>
        </p:nvSpPr>
        <p:spPr>
          <a:xfrm>
            <a:off x="7898130" y="6160770"/>
            <a:ext cx="742950" cy="485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2518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D6A3C-C67F-876C-A4C2-0B189338B05C}"/>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5E3A07F-70F0-62DC-6539-EBE9FDD88EF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4D120D0-3477-D36A-CB94-EF2CEE917A13}"/>
              </a:ext>
            </a:extLst>
          </p:cNvPr>
          <p:cNvSpPr>
            <a:spLocks noGrp="1"/>
          </p:cNvSpPr>
          <p:nvPr>
            <p:ph type="body" sz="half" idx="2"/>
          </p:nvPr>
        </p:nvSpPr>
        <p:spPr>
          <a:xfrm>
            <a:off x="691198" y="1196016"/>
            <a:ext cx="4163024" cy="5362828"/>
          </a:xfrm>
        </p:spPr>
        <p:txBody>
          <a:bodyPr>
            <a:normAutofit/>
          </a:bodyPr>
          <a:lstStyle/>
          <a:p>
            <a:pPr marL="285750" indent="-285750">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Apply the amount (3000$) and the other I put them on account (4500) </a:t>
            </a:r>
          </a:p>
          <a:p>
            <a:pPr marL="285750" indent="-285750">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The balances will be: </a:t>
            </a:r>
          </a:p>
          <a:p>
            <a:pPr marL="285750" indent="-285750">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Applied = 3000$</a:t>
            </a:r>
          </a:p>
          <a:p>
            <a:pPr marL="285750" indent="-285750">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On Account = 4500$</a:t>
            </a:r>
          </a:p>
          <a:p>
            <a:pPr marL="285750" indent="-285750">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From </a:t>
            </a:r>
            <a:r>
              <a:rPr lang="en-US" sz="2000" b="1" dirty="0">
                <a:latin typeface="Arial" panose="020B0604020202020204" pitchFamily="34" charset="0"/>
                <a:cs typeface="Arial" panose="020B0604020202020204" pitchFamily="34" charset="0"/>
              </a:rPr>
              <a:t>Tools</a:t>
            </a:r>
            <a:r>
              <a:rPr lang="en-US" sz="2000" dirty="0">
                <a:latin typeface="Arial" panose="020B0604020202020204" pitchFamily="34" charset="0"/>
                <a:cs typeface="Arial" panose="020B0604020202020204" pitchFamily="34" charset="0"/>
              </a:rPr>
              <a:t> choose </a:t>
            </a:r>
            <a:r>
              <a:rPr lang="en-US" sz="2000" b="1" dirty="0">
                <a:latin typeface="Arial" panose="020B0604020202020204" pitchFamily="34" charset="0"/>
                <a:cs typeface="Arial" panose="020B0604020202020204" pitchFamily="34" charset="0"/>
              </a:rPr>
              <a:t>Create Accounting </a:t>
            </a:r>
            <a:r>
              <a:rPr lang="en-US" sz="2000" dirty="0">
                <a:latin typeface="Arial" panose="020B0604020202020204" pitchFamily="34" charset="0"/>
                <a:cs typeface="Arial" panose="020B0604020202020204" pitchFamily="34" charset="0"/>
              </a:rPr>
              <a:t>, then from Tools choose </a:t>
            </a:r>
            <a:r>
              <a:rPr lang="en-US" sz="2000" b="1" dirty="0">
                <a:latin typeface="Arial" panose="020B0604020202020204" pitchFamily="34" charset="0"/>
                <a:cs typeface="Arial" panose="020B0604020202020204" pitchFamily="34" charset="0"/>
              </a:rPr>
              <a:t>View Accounting.</a:t>
            </a:r>
          </a:p>
          <a:p>
            <a:pPr marL="283464" indent="-283464">
              <a:lnSpc>
                <a:spcPct val="100000"/>
              </a:lnSpc>
              <a:buSzPts val="1600"/>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we find </a:t>
            </a:r>
            <a:r>
              <a:rPr lang="en-US" sz="2000" b="1" dirty="0">
                <a:solidFill>
                  <a:srgbClr val="000000"/>
                </a:solidFill>
                <a:latin typeface="Arial" panose="020B0604020202020204" pitchFamily="34" charset="0"/>
                <a:cs typeface="Arial" panose="020B0604020202020204" pitchFamily="34" charset="0"/>
              </a:rPr>
              <a:t>Unapplied</a:t>
            </a:r>
            <a:r>
              <a:rPr lang="en-US" sz="2000" dirty="0">
                <a:solidFill>
                  <a:srgbClr val="000000"/>
                </a:solidFill>
                <a:latin typeface="Arial" panose="020B0604020202020204" pitchFamily="34" charset="0"/>
                <a:cs typeface="Arial" panose="020B0604020202020204" pitchFamily="34" charset="0"/>
              </a:rPr>
              <a:t> </a:t>
            </a:r>
            <a:r>
              <a:rPr lang="en-US" sz="2000" b="1" dirty="0">
                <a:solidFill>
                  <a:srgbClr val="000000"/>
                </a:solidFill>
                <a:latin typeface="Arial" panose="020B0604020202020204" pitchFamily="34" charset="0"/>
                <a:cs typeface="Arial" panose="020B0604020202020204" pitchFamily="34" charset="0"/>
              </a:rPr>
              <a:t>Cash </a:t>
            </a:r>
            <a:r>
              <a:rPr lang="en-US" sz="2000" dirty="0">
                <a:solidFill>
                  <a:srgbClr val="000000"/>
                </a:solidFill>
                <a:latin typeface="Arial" panose="020B0604020202020204" pitchFamily="34" charset="0"/>
                <a:cs typeface="Arial" panose="020B0604020202020204" pitchFamily="34" charset="0"/>
              </a:rPr>
              <a:t>in the </a:t>
            </a:r>
            <a:r>
              <a:rPr lang="en-US" sz="2000" b="1" dirty="0">
                <a:solidFill>
                  <a:srgbClr val="000000"/>
                </a:solidFill>
                <a:latin typeface="Arial" panose="020B0604020202020204" pitchFamily="34" charset="0"/>
                <a:cs typeface="Arial" panose="020B0604020202020204" pitchFamily="34" charset="0"/>
              </a:rPr>
              <a:t>Debit</a:t>
            </a:r>
            <a:r>
              <a:rPr lang="en-US" sz="2000" dirty="0">
                <a:solidFill>
                  <a:srgbClr val="000000"/>
                </a:solidFill>
                <a:latin typeface="Arial" panose="020B0604020202020204" pitchFamily="34" charset="0"/>
                <a:cs typeface="Arial" panose="020B0604020202020204" pitchFamily="34" charset="0"/>
              </a:rPr>
              <a:t> with the value of </a:t>
            </a:r>
            <a:r>
              <a:rPr lang="en-US" sz="2000" b="1" dirty="0">
                <a:solidFill>
                  <a:srgbClr val="000000"/>
                </a:solidFill>
                <a:latin typeface="Arial" panose="020B0604020202020204" pitchFamily="34" charset="0"/>
                <a:cs typeface="Arial" panose="020B0604020202020204" pitchFamily="34" charset="0"/>
              </a:rPr>
              <a:t>$3000 , On Account Cash </a:t>
            </a:r>
            <a:r>
              <a:rPr lang="en-US" sz="2000" dirty="0">
                <a:solidFill>
                  <a:srgbClr val="000000"/>
                </a:solidFill>
                <a:latin typeface="Arial" panose="020B0604020202020204" pitchFamily="34" charset="0"/>
                <a:cs typeface="Arial" panose="020B0604020202020204" pitchFamily="34" charset="0"/>
              </a:rPr>
              <a:t>in</a:t>
            </a:r>
            <a:r>
              <a:rPr lang="en-US" sz="2000" b="1" dirty="0">
                <a:solidFill>
                  <a:srgbClr val="000000"/>
                </a:solidFill>
                <a:latin typeface="Arial" panose="020B0604020202020204" pitchFamily="34" charset="0"/>
                <a:cs typeface="Arial" panose="020B0604020202020204" pitchFamily="34" charset="0"/>
              </a:rPr>
              <a:t> Debit </a:t>
            </a:r>
            <a:r>
              <a:rPr lang="en-US" sz="2000" dirty="0">
                <a:solidFill>
                  <a:srgbClr val="000000"/>
                </a:solidFill>
                <a:latin typeface="Arial" panose="020B0604020202020204" pitchFamily="34" charset="0"/>
                <a:cs typeface="Arial" panose="020B0604020202020204" pitchFamily="34" charset="0"/>
              </a:rPr>
              <a:t>with the value of </a:t>
            </a:r>
            <a:r>
              <a:rPr lang="en-US" sz="2000" b="1" dirty="0">
                <a:solidFill>
                  <a:srgbClr val="000000"/>
                </a:solidFill>
                <a:latin typeface="Arial" panose="020B0604020202020204" pitchFamily="34" charset="0"/>
                <a:cs typeface="Arial" panose="020B0604020202020204" pitchFamily="34" charset="0"/>
              </a:rPr>
              <a:t>4500$ </a:t>
            </a:r>
            <a:r>
              <a:rPr lang="en-US" sz="2000" dirty="0">
                <a:solidFill>
                  <a:srgbClr val="000000"/>
                </a:solidFill>
                <a:latin typeface="Arial" panose="020B0604020202020204" pitchFamily="34" charset="0"/>
                <a:cs typeface="Arial" panose="020B0604020202020204" pitchFamily="34" charset="0"/>
              </a:rPr>
              <a:t>and </a:t>
            </a:r>
            <a:r>
              <a:rPr lang="en-US" sz="2000" b="1" dirty="0">
                <a:solidFill>
                  <a:srgbClr val="000000"/>
                </a:solidFill>
                <a:latin typeface="Arial" panose="020B0604020202020204" pitchFamily="34" charset="0"/>
                <a:cs typeface="Arial" panose="020B0604020202020204" pitchFamily="34" charset="0"/>
              </a:rPr>
              <a:t>Receivables</a:t>
            </a:r>
            <a:r>
              <a:rPr lang="en-US" sz="2000" dirty="0">
                <a:solidFill>
                  <a:srgbClr val="000000"/>
                </a:solidFill>
                <a:latin typeface="Arial" panose="020B0604020202020204" pitchFamily="34" charset="0"/>
                <a:cs typeface="Arial" panose="020B0604020202020204" pitchFamily="34" charset="0"/>
              </a:rPr>
              <a:t> in the </a:t>
            </a:r>
            <a:r>
              <a:rPr lang="en-US" sz="2000" b="1" dirty="0">
                <a:solidFill>
                  <a:srgbClr val="000000"/>
                </a:solidFill>
                <a:latin typeface="Arial" panose="020B0604020202020204" pitchFamily="34" charset="0"/>
                <a:cs typeface="Arial" panose="020B0604020202020204" pitchFamily="34" charset="0"/>
              </a:rPr>
              <a:t>Credit</a:t>
            </a:r>
            <a:r>
              <a:rPr lang="en-US" sz="2000" dirty="0">
                <a:solidFill>
                  <a:srgbClr val="000000"/>
                </a:solidFill>
                <a:latin typeface="Arial" panose="020B0604020202020204" pitchFamily="34" charset="0"/>
                <a:cs typeface="Arial" panose="020B0604020202020204" pitchFamily="34" charset="0"/>
              </a:rPr>
              <a:t> with a value of </a:t>
            </a:r>
            <a:r>
              <a:rPr lang="en-US" sz="2000" b="1" dirty="0">
                <a:solidFill>
                  <a:srgbClr val="000000"/>
                </a:solidFill>
                <a:latin typeface="Arial" panose="020B0604020202020204" pitchFamily="34" charset="0"/>
                <a:cs typeface="Arial" panose="020B0604020202020204" pitchFamily="34" charset="0"/>
              </a:rPr>
              <a:t>$7500.</a:t>
            </a:r>
            <a:endParaRPr lang="en-GB" sz="2000" dirty="0"/>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9ED9AFF-BF6D-EB31-373E-639FFCC157F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A0BD8-F43F-FB54-032E-319506901EB9}"/>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7A60857A-97C9-E2F7-8178-0FDBF98B24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6508" y="1767696"/>
            <a:ext cx="7115492" cy="4175904"/>
          </a:xfrm>
          <a:prstGeom prst="rect">
            <a:avLst/>
          </a:prstGeom>
        </p:spPr>
      </p:pic>
      <p:sp>
        <p:nvSpPr>
          <p:cNvPr id="8" name="Rectangle 7"/>
          <p:cNvSpPr/>
          <p:nvPr/>
        </p:nvSpPr>
        <p:spPr>
          <a:xfrm>
            <a:off x="5958416" y="3449794"/>
            <a:ext cx="6154561" cy="405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4471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0E681-D68B-B2F3-DC2C-25F93ECFD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9335F-5488-78C6-0A58-822D3AE31DCD}"/>
              </a:ext>
            </a:extLst>
          </p:cNvPr>
          <p:cNvSpPr>
            <a:spLocks noGrp="1"/>
          </p:cNvSpPr>
          <p:nvPr>
            <p:ph type="title"/>
          </p:nvPr>
        </p:nvSpPr>
        <p:spPr>
          <a:xfrm>
            <a:off x="3894126" y="518844"/>
            <a:ext cx="4282339" cy="847592"/>
          </a:xfrm>
        </p:spPr>
        <p:txBody>
          <a:bodyPr>
            <a:normAutofit fontScale="90000"/>
          </a:bodyPr>
          <a:lstStyle/>
          <a:p>
            <a:r>
              <a:rPr lang="en-US" b="1" dirty="0">
                <a:latin typeface="Arial" panose="020B0604020202020204" pitchFamily="34" charset="0"/>
                <a:cs typeface="Arial" panose="020B0604020202020204" pitchFamily="34" charset="0"/>
              </a:rPr>
              <a:t>To Cancel the Receipt</a:t>
            </a:r>
          </a:p>
        </p:txBody>
      </p:sp>
      <p:pic>
        <p:nvPicPr>
          <p:cNvPr id="10" name="Content Placeholder 9" descr="A logo of a globe with a graduation cap&#10;&#10;AI-generated content may be incorrect.">
            <a:extLst>
              <a:ext uri="{FF2B5EF4-FFF2-40B4-BE49-F238E27FC236}">
                <a16:creationId xmlns:a16="http://schemas.microsoft.com/office/drawing/2014/main" id="{8BC5BFEF-03ED-31DC-A99B-DEFBE3317A8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4BE9623-1C13-DFFD-2B82-7A5C27F859AB}"/>
              </a:ext>
            </a:extLst>
          </p:cNvPr>
          <p:cNvSpPr>
            <a:spLocks noGrp="1"/>
          </p:cNvSpPr>
          <p:nvPr>
            <p:ph type="body" sz="half" idx="2"/>
          </p:nvPr>
        </p:nvSpPr>
        <p:spPr>
          <a:xfrm>
            <a:off x="578454" y="1393157"/>
            <a:ext cx="11092017" cy="2380785"/>
          </a:xfrm>
        </p:spPr>
        <p:txBody>
          <a:bodyPr>
            <a:normAutofit lnSpcReduction="10000"/>
          </a:bodyPr>
          <a:lstStyle/>
          <a:p>
            <a:r>
              <a:rPr lang="en-US" b="1" dirty="0">
                <a:solidFill>
                  <a:srgbClr val="000000"/>
                </a:solidFill>
                <a:latin typeface="Arial" panose="020B0604020202020204" pitchFamily="34" charset="0"/>
                <a:cs typeface="Arial" panose="020B0604020202020204" pitchFamily="34" charset="0"/>
              </a:rPr>
              <a:t>Steps to be Followed :</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Press Apply , then </a:t>
            </a:r>
            <a:r>
              <a:rPr lang="en-US" dirty="0" err="1">
                <a:latin typeface="Arial" panose="020B0604020202020204" pitchFamily="34" charset="0"/>
                <a:cs typeface="Arial" panose="020B0604020202020204" pitchFamily="34" charset="0"/>
              </a:rPr>
              <a:t>unapply</a:t>
            </a:r>
            <a:r>
              <a:rPr lang="en-US" dirty="0">
                <a:latin typeface="Arial" panose="020B0604020202020204" pitchFamily="34" charset="0"/>
                <a:cs typeface="Arial" panose="020B0604020202020204" pitchFamily="34" charset="0"/>
              </a:rPr>
              <a:t> the receipts </a:t>
            </a:r>
          </a:p>
          <a:p>
            <a:r>
              <a:rPr lang="en-US" dirty="0">
                <a:latin typeface="Arial" panose="020B0604020202020204" pitchFamily="34" charset="0"/>
                <a:cs typeface="Arial" panose="020B0604020202020204" pitchFamily="34" charset="0"/>
              </a:rPr>
              <a:t>2- From </a:t>
            </a:r>
            <a:r>
              <a:rPr lang="en-US" b="1" dirty="0">
                <a:latin typeface="Arial" panose="020B0604020202020204" pitchFamily="34" charset="0"/>
                <a:cs typeface="Arial" panose="020B0604020202020204" pitchFamily="34" charset="0"/>
              </a:rPr>
              <a:t>Tools</a:t>
            </a:r>
            <a:r>
              <a:rPr lang="en-US" dirty="0">
                <a:latin typeface="Arial" panose="020B0604020202020204" pitchFamily="34" charset="0"/>
                <a:cs typeface="Arial" panose="020B0604020202020204" pitchFamily="34" charset="0"/>
              </a:rPr>
              <a:t> choose </a:t>
            </a:r>
            <a:r>
              <a:rPr lang="en-US" b="1" dirty="0">
                <a:latin typeface="Arial" panose="020B0604020202020204" pitchFamily="34" charset="0"/>
                <a:cs typeface="Arial" panose="020B0604020202020204" pitchFamily="34" charset="0"/>
              </a:rPr>
              <a:t>Create Accounting </a:t>
            </a:r>
          </a:p>
          <a:p>
            <a:r>
              <a:rPr lang="en-US" dirty="0">
                <a:latin typeface="Arial" panose="020B0604020202020204" pitchFamily="34" charset="0"/>
                <a:cs typeface="Arial" panose="020B0604020202020204" pitchFamily="34" charset="0"/>
              </a:rPr>
              <a:t>3- Press to </a:t>
            </a:r>
            <a:r>
              <a:rPr lang="en-US" b="1" dirty="0">
                <a:latin typeface="Arial" panose="020B0604020202020204" pitchFamily="34" charset="0"/>
                <a:cs typeface="Arial" panose="020B0604020202020204" pitchFamily="34" charset="0"/>
              </a:rPr>
              <a:t>reverse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4- Enter the date , choose the category and the reason then press </a:t>
            </a:r>
            <a:r>
              <a:rPr lang="en-US" b="1" dirty="0">
                <a:latin typeface="Arial" panose="020B0604020202020204" pitchFamily="34" charset="0"/>
                <a:cs typeface="Arial" panose="020B0604020202020204" pitchFamily="34" charset="0"/>
              </a:rPr>
              <a:t>reverse</a:t>
            </a:r>
            <a:r>
              <a:rPr lang="en-US" dirty="0">
                <a:latin typeface="Arial" panose="020B0604020202020204" pitchFamily="34" charset="0"/>
                <a:cs typeface="Arial" panose="020B0604020202020204" pitchFamily="34" charset="0"/>
              </a:rPr>
              <a:t> </a:t>
            </a:r>
          </a:p>
          <a:p>
            <a:r>
              <a:rPr lang="en-US" b="1" dirty="0">
                <a:latin typeface="Arial" panose="020B0604020202020204" pitchFamily="34" charset="0"/>
                <a:cs typeface="Arial" panose="020B0604020202020204" pitchFamily="34" charset="0"/>
              </a:rPr>
              <a:t>We notice that : </a:t>
            </a:r>
            <a:r>
              <a:rPr lang="en-US" dirty="0">
                <a:latin typeface="Arial" panose="020B0604020202020204" pitchFamily="34" charset="0"/>
                <a:cs typeface="Arial" panose="020B0604020202020204" pitchFamily="34" charset="0"/>
              </a:rPr>
              <a:t>the state will changes to </a:t>
            </a:r>
            <a:r>
              <a:rPr lang="en-US" b="1" dirty="0">
                <a:latin typeface="Arial" panose="020B0604020202020204" pitchFamily="34" charset="0"/>
                <a:cs typeface="Arial" panose="020B0604020202020204" pitchFamily="34" charset="0"/>
              </a:rPr>
              <a:t>reversed</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5- From </a:t>
            </a:r>
            <a:r>
              <a:rPr lang="en-US" b="1" dirty="0">
                <a:latin typeface="Arial" panose="020B0604020202020204" pitchFamily="34" charset="0"/>
                <a:cs typeface="Arial" panose="020B0604020202020204" pitchFamily="34" charset="0"/>
              </a:rPr>
              <a:t>Tools</a:t>
            </a:r>
            <a:r>
              <a:rPr lang="en-US" dirty="0">
                <a:latin typeface="Arial" panose="020B0604020202020204" pitchFamily="34" charset="0"/>
                <a:cs typeface="Arial" panose="020B0604020202020204" pitchFamily="34" charset="0"/>
              </a:rPr>
              <a:t> choose </a:t>
            </a:r>
            <a:r>
              <a:rPr lang="en-US" b="1" dirty="0">
                <a:latin typeface="Arial" panose="020B0604020202020204" pitchFamily="34" charset="0"/>
                <a:cs typeface="Arial" panose="020B0604020202020204" pitchFamily="34" charset="0"/>
              </a:rPr>
              <a:t>Create Accounting </a:t>
            </a:r>
          </a:p>
        </p:txBody>
      </p:sp>
      <p:sp>
        <p:nvSpPr>
          <p:cNvPr id="5" name="Rectangle 4">
            <a:extLst>
              <a:ext uri="{FF2B5EF4-FFF2-40B4-BE49-F238E27FC236}">
                <a16:creationId xmlns:a16="http://schemas.microsoft.com/office/drawing/2014/main" id="{C3A4A089-D81D-28C7-611B-E9AB0FA22453}"/>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A4C771-8740-7DDC-9EEB-D6AA9FC4808B}"/>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B01F09C7-A4E1-2267-E43E-DDFED80074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454" y="3564043"/>
            <a:ext cx="5456842" cy="3240000"/>
          </a:xfrm>
          <a:prstGeom prst="rect">
            <a:avLst/>
          </a:prstGeom>
        </p:spPr>
      </p:pic>
      <p:sp>
        <p:nvSpPr>
          <p:cNvPr id="7" name="AutoShape 2" descr="blob:https://web.whatsapp.com/1f58afcb-21f1-4d45-a66c-5d0a428d457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79252" y="3183312"/>
            <a:ext cx="4181475" cy="982934"/>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6000" y="4186653"/>
            <a:ext cx="5591219" cy="2617390"/>
          </a:xfrm>
          <a:prstGeom prst="rect">
            <a:avLst/>
          </a:prstGeom>
        </p:spPr>
      </p:pic>
      <p:sp>
        <p:nvSpPr>
          <p:cNvPr id="11" name="Rectangle 10"/>
          <p:cNvSpPr/>
          <p:nvPr/>
        </p:nvSpPr>
        <p:spPr>
          <a:xfrm>
            <a:off x="657922" y="4797525"/>
            <a:ext cx="133815" cy="2205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036419" y="3668752"/>
            <a:ext cx="1806497" cy="365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791093" y="4578957"/>
            <a:ext cx="345687" cy="218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623824" y="4797525"/>
            <a:ext cx="512956" cy="142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634976" y="5018049"/>
            <a:ext cx="501804" cy="171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8987883" y="6434254"/>
            <a:ext cx="992458" cy="221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7804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E8195-94AA-74BC-CF29-A65223E84B49}"/>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E67BA218-4015-3A69-1E43-CBA36447014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A34F108D-FE3C-E0BD-81A5-FDFD865509D0}"/>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DEA2B1-B2F9-8EB1-BF69-DB309EE08A5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38B4988E-B808-FE20-7035-A8796896E3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1180159"/>
            <a:ext cx="9382137" cy="1952657"/>
          </a:xfrm>
          <a:prstGeom prst="rect">
            <a:avLst/>
          </a:prstGeom>
        </p:spPr>
      </p:pic>
      <p:sp>
        <p:nvSpPr>
          <p:cNvPr id="7" name="AutoShape 2" descr="blob:https://web.whatsapp.com/d6642ebe-683f-4ec5-85d4-75734a987b6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62" y="3132816"/>
            <a:ext cx="5511178" cy="2811969"/>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661" y="5944785"/>
            <a:ext cx="11557120" cy="808999"/>
          </a:xfrm>
          <a:prstGeom prst="rect">
            <a:avLst/>
          </a:prstGeom>
        </p:spPr>
      </p:pic>
      <p:sp>
        <p:nvSpPr>
          <p:cNvPr id="11" name="Rectangle 10"/>
          <p:cNvSpPr/>
          <p:nvPr/>
        </p:nvSpPr>
        <p:spPr>
          <a:xfrm>
            <a:off x="1416205" y="2720898"/>
            <a:ext cx="1081668" cy="20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301083" y="4159405"/>
            <a:ext cx="1483112"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5812261" y="3619865"/>
            <a:ext cx="6300717" cy="1420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From </a:t>
            </a:r>
            <a:r>
              <a:rPr lang="en-US" sz="2000" b="1" dirty="0">
                <a:latin typeface="Arial" panose="020B0604020202020204" pitchFamily="34" charset="0"/>
                <a:cs typeface="Arial" panose="020B0604020202020204" pitchFamily="34" charset="0"/>
              </a:rPr>
              <a:t>Tools</a:t>
            </a:r>
            <a:r>
              <a:rPr lang="en-US" sz="2000" dirty="0">
                <a:latin typeface="Arial" panose="020B0604020202020204" pitchFamily="34" charset="0"/>
                <a:cs typeface="Arial" panose="020B0604020202020204" pitchFamily="34" charset="0"/>
              </a:rPr>
              <a:t> choose </a:t>
            </a:r>
            <a:r>
              <a:rPr lang="en-US" sz="2000" b="1" dirty="0">
                <a:latin typeface="Arial" panose="020B0604020202020204" pitchFamily="34" charset="0"/>
                <a:cs typeface="Arial" panose="020B0604020202020204" pitchFamily="34" charset="0"/>
              </a:rPr>
              <a:t>View Accounting </a:t>
            </a:r>
          </a:p>
          <a:p>
            <a:pPr marL="285750" indent="-28575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We find </a:t>
            </a:r>
            <a:r>
              <a:rPr lang="en-US" sz="2000" b="1" dirty="0">
                <a:latin typeface="Arial" panose="020B0604020202020204" pitchFamily="34" charset="0"/>
                <a:cs typeface="Arial" panose="020B0604020202020204" pitchFamily="34" charset="0"/>
              </a:rPr>
              <a:t>Unapplied Cash </a:t>
            </a:r>
            <a:r>
              <a:rPr lang="en-US" sz="2000" dirty="0">
                <a:latin typeface="Arial" panose="020B0604020202020204" pitchFamily="34" charset="0"/>
                <a:cs typeface="Arial" panose="020B0604020202020204" pitchFamily="34" charset="0"/>
              </a:rPr>
              <a:t>in </a:t>
            </a:r>
            <a:r>
              <a:rPr lang="en-US" sz="2000" b="1" dirty="0">
                <a:latin typeface="Arial" panose="020B0604020202020204" pitchFamily="34" charset="0"/>
                <a:cs typeface="Arial" panose="020B0604020202020204" pitchFamily="34" charset="0"/>
              </a:rPr>
              <a:t>Debit</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Remitted Cash </a:t>
            </a:r>
            <a:r>
              <a:rPr lang="en-US" sz="2000" dirty="0">
                <a:latin typeface="Arial" panose="020B0604020202020204" pitchFamily="34" charset="0"/>
                <a:cs typeface="Arial" panose="020B0604020202020204" pitchFamily="34" charset="0"/>
              </a:rPr>
              <a:t>in </a:t>
            </a:r>
            <a:r>
              <a:rPr lang="en-US" sz="2000" b="1" dirty="0">
                <a:latin typeface="Arial" panose="020B0604020202020204" pitchFamily="34" charset="0"/>
                <a:cs typeface="Arial" panose="020B0604020202020204" pitchFamily="34" charset="0"/>
              </a:rPr>
              <a:t>Credit</a:t>
            </a:r>
            <a:endParaRPr lang="en-GB" sz="2000" b="1" dirty="0">
              <a:latin typeface="Arial" panose="020B0604020202020204" pitchFamily="34" charset="0"/>
              <a:cs typeface="Arial" panose="020B0604020202020204" pitchFamily="34" charset="0"/>
            </a:endParaRPr>
          </a:p>
        </p:txBody>
      </p:sp>
      <p:sp>
        <p:nvSpPr>
          <p:cNvPr id="4" name="Rectangle 3"/>
          <p:cNvSpPr/>
          <p:nvPr/>
        </p:nvSpPr>
        <p:spPr>
          <a:xfrm>
            <a:off x="7507111" y="6378221"/>
            <a:ext cx="801511" cy="37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2376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4EDEA-6F6E-C278-2A33-369AB494E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8DB08-379F-87D0-4B84-DB0E2119442E}"/>
              </a:ext>
            </a:extLst>
          </p:cNvPr>
          <p:cNvSpPr>
            <a:spLocks noGrp="1"/>
          </p:cNvSpPr>
          <p:nvPr>
            <p:ph type="title"/>
          </p:nvPr>
        </p:nvSpPr>
        <p:spPr>
          <a:xfrm>
            <a:off x="2805906" y="656948"/>
            <a:ext cx="7662945" cy="568689"/>
          </a:xfrm>
        </p:spPr>
        <p:txBody>
          <a:bodyPr>
            <a:noAutofit/>
          </a:bodyPr>
          <a:lstStyle/>
          <a:p>
            <a:r>
              <a:rPr lang="en-GB" sz="2400" b="1" dirty="0">
                <a:solidFill>
                  <a:srgbClr val="000000"/>
                </a:solidFill>
                <a:latin typeface="Arial" panose="020B0604020202020204" pitchFamily="34" charset="0"/>
              </a:rPr>
              <a:t>To make a Transaction with foreign currency</a:t>
            </a:r>
            <a:endParaRPr lang="en-US" sz="2400" b="1" u="sng"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3FCAD777-53D8-4F89-75BF-75064D3C98D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2F27C62F-AA7D-201A-9F30-286437275EDC}"/>
              </a:ext>
            </a:extLst>
          </p:cNvPr>
          <p:cNvSpPr>
            <a:spLocks noGrp="1"/>
          </p:cNvSpPr>
          <p:nvPr>
            <p:ph type="body" sz="half" idx="2"/>
          </p:nvPr>
        </p:nvSpPr>
        <p:spPr>
          <a:xfrm>
            <a:off x="66662" y="1398113"/>
            <a:ext cx="11329884" cy="3811588"/>
          </a:xfrm>
        </p:spPr>
        <p:txBody>
          <a:bodyPr>
            <a:normAutofit/>
          </a:bodyPr>
          <a:lstStyle/>
          <a:p>
            <a:r>
              <a:rPr lang="en-US" b="1" dirty="0">
                <a:solidFill>
                  <a:srgbClr val="000000"/>
                </a:solidFill>
                <a:latin typeface="Arial" panose="020B0604020202020204" pitchFamily="34" charset="0"/>
              </a:rPr>
              <a:t>Steps to be Followed:</a:t>
            </a:r>
          </a:p>
          <a:p>
            <a:r>
              <a:rPr lang="en-GB" dirty="0">
                <a:solidFill>
                  <a:srgbClr val="000000"/>
                </a:solidFill>
                <a:latin typeface="Arial" panose="020B0604020202020204" pitchFamily="34" charset="0"/>
              </a:rPr>
              <a:t>Firstly: We need to make a Conversion factor from USD To EUR.</a:t>
            </a:r>
          </a:p>
          <a:p>
            <a:r>
              <a:rPr lang="en-GB" dirty="0">
                <a:solidFill>
                  <a:srgbClr val="000000"/>
                </a:solidFill>
                <a:latin typeface="Arial" panose="020B0604020202020204" pitchFamily="34" charset="0"/>
              </a:rPr>
              <a:t>• So, Go to: </a:t>
            </a:r>
            <a:r>
              <a:rPr lang="en-GB" b="1" dirty="0">
                <a:solidFill>
                  <a:srgbClr val="000000"/>
                </a:solidFill>
                <a:latin typeface="Arial" panose="020B0604020202020204" pitchFamily="34" charset="0"/>
              </a:rPr>
              <a:t>General ledger</a:t>
            </a:r>
            <a:r>
              <a:rPr lang="en-GB" dirty="0">
                <a:solidFill>
                  <a:srgbClr val="000000"/>
                </a:solidFill>
                <a:latin typeface="Arial" panose="020B0604020202020204" pitchFamily="34" charset="0"/>
              </a:rPr>
              <a:t>, then choose:</a:t>
            </a:r>
          </a:p>
          <a:p>
            <a:r>
              <a:rPr lang="en-US" b="1" dirty="0">
                <a:solidFill>
                  <a:srgbClr val="000000"/>
                </a:solidFill>
                <a:latin typeface="Arial" panose="020B0604020202020204" pitchFamily="34" charset="0"/>
              </a:rPr>
              <a:t>Setup &gt; Currencies &gt;</a:t>
            </a:r>
            <a:r>
              <a:rPr lang="ar-EG" b="1"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Rates &gt; Daily.</a:t>
            </a:r>
          </a:p>
          <a:p>
            <a:r>
              <a:rPr lang="en-GB" dirty="0">
                <a:solidFill>
                  <a:srgbClr val="000000"/>
                </a:solidFill>
                <a:latin typeface="Arial" panose="020B0604020202020204" pitchFamily="34" charset="0"/>
              </a:rPr>
              <a:t>- We’ll find the Daily rates was opened.</a:t>
            </a:r>
          </a:p>
          <a:p>
            <a:r>
              <a:rPr lang="en-GB" dirty="0">
                <a:solidFill>
                  <a:srgbClr val="000000"/>
                </a:solidFill>
                <a:latin typeface="Arial" panose="020B0604020202020204" pitchFamily="34" charset="0"/>
              </a:rPr>
              <a:t>1- Choose the currencies used in Conversion.</a:t>
            </a:r>
          </a:p>
          <a:p>
            <a:r>
              <a:rPr lang="en-GB" dirty="0">
                <a:solidFill>
                  <a:srgbClr val="000000"/>
                </a:solidFill>
                <a:latin typeface="Arial" panose="020B0604020202020204" pitchFamily="34" charset="0"/>
              </a:rPr>
              <a:t>2- The date of the exchange rate.</a:t>
            </a:r>
          </a:p>
          <a:p>
            <a:r>
              <a:rPr lang="en-GB" dirty="0">
                <a:solidFill>
                  <a:srgbClr val="000000"/>
                </a:solidFill>
                <a:latin typeface="Arial" panose="020B0604020202020204" pitchFamily="34" charset="0"/>
              </a:rPr>
              <a:t>3- The exchange rate Type.</a:t>
            </a:r>
          </a:p>
          <a:p>
            <a:r>
              <a:rPr lang="en-GB" dirty="0">
                <a:solidFill>
                  <a:srgbClr val="000000"/>
                </a:solidFill>
                <a:latin typeface="Arial" panose="020B0604020202020204" pitchFamily="34" charset="0"/>
              </a:rPr>
              <a:t>4- The USD to EUR conversion rate.</a:t>
            </a:r>
          </a:p>
          <a:p>
            <a:r>
              <a:rPr lang="en-GB" dirty="0">
                <a:solidFill>
                  <a:srgbClr val="000000"/>
                </a:solidFill>
                <a:latin typeface="Arial" panose="020B0604020202020204" pitchFamily="34" charset="0"/>
              </a:rPr>
              <a:t>5- The EUR to USD conversion rate.</a:t>
            </a:r>
          </a:p>
          <a:p>
            <a:endParaRPr lang="en-US" sz="1400" dirty="0">
              <a:solidFill>
                <a:srgbClr val="000000"/>
              </a:solidFill>
              <a:latin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DDDCEAE-C4D7-7A7E-5C1D-9B88E7372986}"/>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8562C-C109-B991-353B-96BEEEE07FA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A71E52B0-D07D-ADC5-82F8-A7AC4F13CC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533C66C1-3FEC-EEB8-528C-26379635E1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9180" y="3414124"/>
            <a:ext cx="3158198" cy="3310062"/>
          </a:xfrm>
          <a:prstGeom prst="rect">
            <a:avLst/>
          </a:prstGeom>
        </p:spPr>
      </p:pic>
      <p:pic>
        <p:nvPicPr>
          <p:cNvPr id="9" name="Picture 8">
            <a:extLst>
              <a:ext uri="{FF2B5EF4-FFF2-40B4-BE49-F238E27FC236}">
                <a16:creationId xmlns:a16="http://schemas.microsoft.com/office/drawing/2014/main" id="{EEB19EB5-D50B-2969-F493-D0D8719D9F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7378" y="3987178"/>
            <a:ext cx="5549524" cy="2631688"/>
          </a:xfrm>
          <a:prstGeom prst="rect">
            <a:avLst/>
          </a:prstGeom>
        </p:spPr>
      </p:pic>
      <p:sp>
        <p:nvSpPr>
          <p:cNvPr id="3" name="Rectangle 2"/>
          <p:cNvSpPr/>
          <p:nvPr/>
        </p:nvSpPr>
        <p:spPr>
          <a:xfrm>
            <a:off x="3925229" y="4761571"/>
            <a:ext cx="289932"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925229" y="5303022"/>
            <a:ext cx="546410" cy="79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047893" y="5553307"/>
            <a:ext cx="423745"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637378" y="4651100"/>
            <a:ext cx="4904134" cy="182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3560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25C97-52EF-E8F7-2349-4B89982E4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ABFC6-F8E3-A260-5C73-9E05BB5B7633}"/>
              </a:ext>
            </a:extLst>
          </p:cNvPr>
          <p:cNvSpPr>
            <a:spLocks noGrp="1"/>
          </p:cNvSpPr>
          <p:nvPr>
            <p:ph type="title"/>
          </p:nvPr>
        </p:nvSpPr>
        <p:spPr>
          <a:xfrm>
            <a:off x="4783333" y="470487"/>
            <a:ext cx="3860579" cy="847592"/>
          </a:xfrm>
        </p:spPr>
        <p:txBody>
          <a:bodyPr>
            <a:normAutofit/>
          </a:bodyPr>
          <a:lstStyle/>
          <a:p>
            <a:r>
              <a:rPr lang="en-US" sz="2800" b="1" dirty="0">
                <a:solidFill>
                  <a:srgbClr val="000000"/>
                </a:solidFill>
                <a:latin typeface="Arial" panose="020B0604020202020204" pitchFamily="34" charset="0"/>
                <a:cs typeface="Arial" panose="020B0604020202020204" pitchFamily="34" charset="0"/>
              </a:rPr>
              <a:t> The Transaction</a:t>
            </a:r>
            <a:r>
              <a:rPr lang="ar-EG" sz="2800" b="1" dirty="0">
                <a:solidFill>
                  <a:srgbClr val="000000"/>
                </a:solidFill>
                <a:latin typeface="Arial" panose="020B0604020202020204" pitchFamily="34" charset="0"/>
                <a:cs typeface="Arial" panose="020B0604020202020204" pitchFamily="34" charset="0"/>
              </a:rPr>
              <a:t> </a:t>
            </a:r>
            <a:endParaRPr lang="en-US" sz="2800" b="1" u="sng"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15D1A2EE-2556-3401-8A2B-A4D3DF0103D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01FE6646-9037-2BF6-DF2E-A19077224072}"/>
              </a:ext>
            </a:extLst>
          </p:cNvPr>
          <p:cNvSpPr>
            <a:spLocks noGrp="1"/>
          </p:cNvSpPr>
          <p:nvPr>
            <p:ph type="body" sz="half" idx="2"/>
          </p:nvPr>
        </p:nvSpPr>
        <p:spPr>
          <a:xfrm>
            <a:off x="66662" y="1318079"/>
            <a:ext cx="10682868" cy="1801693"/>
          </a:xfrm>
        </p:spPr>
        <p:txBody>
          <a:bodyPr>
            <a:normAutofit/>
          </a:bodyPr>
          <a:lstStyle/>
          <a:p>
            <a:r>
              <a:rPr lang="en-US" sz="2000" dirty="0">
                <a:solidFill>
                  <a:srgbClr val="000000"/>
                </a:solidFill>
                <a:latin typeface="Arial" panose="020B0604020202020204" pitchFamily="34" charset="0"/>
                <a:cs typeface="Arial" panose="020B0604020202020204" pitchFamily="34" charset="0"/>
              </a:rPr>
              <a:t>6- Return to Receivables to make the transaction </a:t>
            </a:r>
            <a:endParaRPr lang="en-GB" sz="2000" dirty="0"/>
          </a:p>
          <a:p>
            <a:r>
              <a:rPr lang="en-US" sz="2000" dirty="0">
                <a:solidFill>
                  <a:srgbClr val="000000"/>
                </a:solidFill>
                <a:latin typeface="Arial" panose="020B0604020202020204" pitchFamily="34" charset="0"/>
                <a:cs typeface="Arial" panose="020B0604020202020204" pitchFamily="34" charset="0"/>
              </a:rPr>
              <a:t>7- Enter the date and currency ( we will choose Euro )</a:t>
            </a:r>
            <a:endParaRPr lang="en-GB" sz="2000" dirty="0"/>
          </a:p>
          <a:p>
            <a:r>
              <a:rPr lang="en-US" sz="2000" dirty="0">
                <a:solidFill>
                  <a:srgbClr val="000000"/>
                </a:solidFill>
                <a:latin typeface="Arial" panose="020B0604020202020204" pitchFamily="34" charset="0"/>
                <a:cs typeface="Arial" panose="020B0604020202020204" pitchFamily="34" charset="0"/>
              </a:rPr>
              <a:t>8- From Bill to add the customer </a:t>
            </a:r>
            <a:endParaRPr lang="en-GB" sz="2000" dirty="0"/>
          </a:p>
          <a:p>
            <a:r>
              <a:rPr lang="en-US" sz="2000" dirty="0">
                <a:solidFill>
                  <a:srgbClr val="000000"/>
                </a:solidFill>
                <a:latin typeface="Arial" panose="020B0604020202020204" pitchFamily="34" charset="0"/>
                <a:cs typeface="Arial" panose="020B0604020202020204" pitchFamily="34" charset="0"/>
              </a:rPr>
              <a:t>9- </a:t>
            </a:r>
            <a:r>
              <a:rPr lang="en-GB" sz="2000" dirty="0">
                <a:solidFill>
                  <a:srgbClr val="000000"/>
                </a:solidFill>
                <a:latin typeface="Arial" panose="020B0604020202020204" pitchFamily="34" charset="0"/>
              </a:rPr>
              <a:t>From Line Items section we add the item , Quantity and price , then press save  </a:t>
            </a:r>
            <a:endParaRPr lang="en-GB" sz="2000" dirty="0"/>
          </a:p>
          <a:p>
            <a:endParaRPr lang="en-US"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32028D2-863E-9A4C-1AE5-7531254F7ECD}"/>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8F618F-B282-8915-EED3-9524DCC4FD76}"/>
              </a:ext>
            </a:extLst>
          </p:cNvPr>
          <p:cNvSpPr/>
          <p:nvPr/>
        </p:nvSpPr>
        <p:spPr>
          <a:xfrm>
            <a:off x="66662" y="323645"/>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424A74DE-0A63-C95E-46BF-E18F82C994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0FB3A356-832B-9D39-E63B-D721791B1B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002521"/>
            <a:ext cx="6147020" cy="3688212"/>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5954" y="3038912"/>
            <a:ext cx="6066046" cy="3651821"/>
          </a:xfrm>
          <a:prstGeom prst="rect">
            <a:avLst/>
          </a:prstGeom>
        </p:spPr>
      </p:pic>
      <p:sp>
        <p:nvSpPr>
          <p:cNvPr id="9" name="Rectangle 8"/>
          <p:cNvSpPr/>
          <p:nvPr/>
        </p:nvSpPr>
        <p:spPr>
          <a:xfrm>
            <a:off x="2609385" y="3256156"/>
            <a:ext cx="423747"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252546" y="4326673"/>
            <a:ext cx="345688"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80974" y="6467707"/>
            <a:ext cx="666158" cy="223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255834" y="3980985"/>
            <a:ext cx="5620215"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8643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247478"/>
            <a:ext cx="9991493" cy="1763317"/>
          </a:xfrm>
        </p:spPr>
        <p:txBody>
          <a:bodyPr/>
          <a:lstStyle/>
          <a:p>
            <a:r>
              <a:rPr lang="en-US" dirty="0">
                <a:solidFill>
                  <a:srgbClr val="000000"/>
                </a:solidFill>
                <a:latin typeface="Arial" panose="020B0604020202020204" pitchFamily="34" charset="0"/>
                <a:cs typeface="Arial" panose="020B0604020202020204" pitchFamily="34" charset="0"/>
              </a:rPr>
              <a:t>10- Press Complete </a:t>
            </a:r>
            <a:endParaRPr lang="en-GB" dirty="0"/>
          </a:p>
          <a:p>
            <a:r>
              <a:rPr lang="en-US" dirty="0">
                <a:solidFill>
                  <a:srgbClr val="000000"/>
                </a:solidFill>
                <a:latin typeface="Arial" panose="020B0604020202020204" pitchFamily="34" charset="0"/>
                <a:cs typeface="Arial" panose="020B0604020202020204" pitchFamily="34" charset="0"/>
              </a:rPr>
              <a:t>11- </a:t>
            </a:r>
            <a:r>
              <a:rPr lang="en-GB" dirty="0">
                <a:solidFill>
                  <a:srgbClr val="000000"/>
                </a:solidFill>
                <a:latin typeface="Arial" panose="020B0604020202020204" pitchFamily="34" charset="0"/>
              </a:rPr>
              <a:t>From </a:t>
            </a:r>
            <a:r>
              <a:rPr lang="en-GB" b="1" dirty="0">
                <a:solidFill>
                  <a:srgbClr val="000000"/>
                </a:solidFill>
                <a:latin typeface="Arial" panose="020B0604020202020204" pitchFamily="34" charset="0"/>
              </a:rPr>
              <a:t>Tools </a:t>
            </a:r>
            <a:r>
              <a:rPr lang="en-GB" dirty="0">
                <a:solidFill>
                  <a:srgbClr val="000000"/>
                </a:solidFill>
                <a:latin typeface="Arial" panose="020B0604020202020204" pitchFamily="34" charset="0"/>
              </a:rPr>
              <a:t>choose </a:t>
            </a:r>
            <a:r>
              <a:rPr lang="en-GB" b="1" dirty="0">
                <a:solidFill>
                  <a:srgbClr val="000000"/>
                </a:solidFill>
                <a:latin typeface="Arial" panose="020B0604020202020204" pitchFamily="34" charset="0"/>
              </a:rPr>
              <a:t>Create Accounting </a:t>
            </a:r>
            <a:r>
              <a:rPr lang="en-GB" dirty="0">
                <a:solidFill>
                  <a:srgbClr val="000000"/>
                </a:solidFill>
                <a:latin typeface="Arial" panose="020B0604020202020204" pitchFamily="34" charset="0"/>
              </a:rPr>
              <a:t>to Generate accounting entries, Transfer to general ledger, and Error Identifications.</a:t>
            </a:r>
            <a:endParaRPr lang="en-GB" dirty="0"/>
          </a:p>
          <a:p>
            <a:r>
              <a:rPr lang="en-GB" dirty="0">
                <a:solidFill>
                  <a:srgbClr val="000000"/>
                </a:solidFill>
                <a:latin typeface="Arial" panose="020B0604020202020204" pitchFamily="34" charset="0"/>
              </a:rPr>
              <a:t>12- From </a:t>
            </a:r>
            <a:r>
              <a:rPr lang="en-GB" b="1" dirty="0">
                <a:solidFill>
                  <a:srgbClr val="000000"/>
                </a:solidFill>
                <a:latin typeface="Arial" panose="020B0604020202020204" pitchFamily="34" charset="0"/>
              </a:rPr>
              <a:t>Tools </a:t>
            </a:r>
            <a:r>
              <a:rPr lang="en-GB" dirty="0">
                <a:solidFill>
                  <a:srgbClr val="000000"/>
                </a:solidFill>
                <a:latin typeface="Arial" panose="020B0604020202020204" pitchFamily="34" charset="0"/>
              </a:rPr>
              <a:t>choose </a:t>
            </a:r>
            <a:r>
              <a:rPr lang="en-GB" b="1" dirty="0">
                <a:solidFill>
                  <a:srgbClr val="000000"/>
                </a:solidFill>
                <a:latin typeface="Arial" panose="020B0604020202020204" pitchFamily="34" charset="0"/>
              </a:rPr>
              <a:t>View Accounting </a:t>
            </a:r>
            <a:r>
              <a:rPr lang="en-GB" dirty="0">
                <a:solidFill>
                  <a:srgbClr val="000000"/>
                </a:solidFill>
                <a:latin typeface="Arial" panose="020B0604020202020204" pitchFamily="34" charset="0"/>
              </a:rPr>
              <a:t>to show accounting entries.</a:t>
            </a:r>
            <a:endParaRPr lang="en-GB" dirty="0"/>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F1B20487-D1CB-D55E-FDB0-C7A3394ECD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2497225"/>
            <a:ext cx="5859005" cy="3524558"/>
          </a:xfrm>
          <a:prstGeom prst="rect">
            <a:avLst/>
          </a:prstGeom>
        </p:spPr>
      </p:pic>
      <p:pic>
        <p:nvPicPr>
          <p:cNvPr id="9" name="Picture 8">
            <a:extLst>
              <a:ext uri="{FF2B5EF4-FFF2-40B4-BE49-F238E27FC236}">
                <a16:creationId xmlns:a16="http://schemas.microsoft.com/office/drawing/2014/main" id="{43AD750A-1874-A908-EC96-1FDE329387A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42714" y="2559525"/>
            <a:ext cx="5165576" cy="3399958"/>
          </a:xfrm>
          <a:prstGeom prst="rect">
            <a:avLst/>
          </a:prstGeom>
        </p:spPr>
      </p:pic>
      <p:pic>
        <p:nvPicPr>
          <p:cNvPr id="13" name="Picture 12">
            <a:extLst>
              <a:ext uri="{FF2B5EF4-FFF2-40B4-BE49-F238E27FC236}">
                <a16:creationId xmlns:a16="http://schemas.microsoft.com/office/drawing/2014/main" id="{B81A36D4-770F-45DB-BC95-EA9B9901C1F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6021783"/>
            <a:ext cx="12125338" cy="790622"/>
          </a:xfrm>
          <a:prstGeom prst="rect">
            <a:avLst/>
          </a:prstGeom>
        </p:spPr>
      </p:pic>
      <p:sp>
        <p:nvSpPr>
          <p:cNvPr id="8" name="Rectangle 7"/>
          <p:cNvSpPr/>
          <p:nvPr/>
        </p:nvSpPr>
        <p:spPr>
          <a:xfrm>
            <a:off x="5107259" y="5832088"/>
            <a:ext cx="669073" cy="189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467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092690" y="602632"/>
            <a:ext cx="4509856" cy="613211"/>
          </a:xfrm>
        </p:spPr>
        <p:txBody>
          <a:bodyPr>
            <a:normAutofit/>
          </a:bodyPr>
          <a:lstStyle/>
          <a:p>
            <a:r>
              <a:rPr lang="en-US" b="1" dirty="0">
                <a:latin typeface="Arial" panose="020B0604020202020204" pitchFamily="34" charset="0"/>
                <a:cs typeface="Arial" panose="020B0604020202020204" pitchFamily="34" charset="0"/>
              </a:rPr>
              <a:t>Receivable Activities  </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434395"/>
            <a:ext cx="12021015" cy="2343663"/>
          </a:xfrm>
        </p:spPr>
        <p:txBody>
          <a:bodyPr>
            <a:normAutofit/>
          </a:bodyPr>
          <a:lstStyle/>
          <a:p>
            <a:pPr marL="283464" indent="-283464">
              <a:buSzPts val="1700"/>
              <a:buFont typeface="Arial" panose="020B0604020202020204" pitchFamily="34" charset="0"/>
              <a:buChar char="•"/>
            </a:pPr>
            <a:r>
              <a:rPr lang="en-US" sz="1500" b="1" dirty="0">
                <a:solidFill>
                  <a:srgbClr val="000000"/>
                </a:solidFill>
                <a:latin typeface="Arial" panose="020B0604020202020204" pitchFamily="34" charset="0"/>
                <a:cs typeface="Arial" panose="020B0604020202020204" pitchFamily="34" charset="0"/>
              </a:rPr>
              <a:t>To access Receivable Activities within the Accounts Receivable (AR) module:</a:t>
            </a:r>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Setup &gt;&gt; Receipts &gt;&gt; Receivables Activities.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Enter Operating unit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Named it Then Chose the Type: Adjustment.</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GL Account Source: we will choose  Activity GL Account.</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Then , we will choose an account in Activity GL Account , then press save</a:t>
            </a:r>
            <a:r>
              <a:rPr lang="en-US"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92CC52DE-F0A6-C14B-4EE3-5F51DB13C6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1303" y="3351295"/>
            <a:ext cx="6073862" cy="3506706"/>
          </a:xfrm>
          <a:prstGeom prst="rect">
            <a:avLst/>
          </a:prstGeom>
        </p:spPr>
      </p:pic>
      <p:sp>
        <p:nvSpPr>
          <p:cNvPr id="3" name="AutoShape 2" descr="blob:https://web.whatsapp.com/6d076778-1d56-49a8-915a-9684bbac8a9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79586" y="3351295"/>
            <a:ext cx="2641717" cy="3524991"/>
          </a:xfrm>
          <a:prstGeom prst="rect">
            <a:avLst/>
          </a:prstGeom>
        </p:spPr>
      </p:pic>
      <p:sp>
        <p:nvSpPr>
          <p:cNvPr id="9" name="Rectangle 8"/>
          <p:cNvSpPr/>
          <p:nvPr/>
        </p:nvSpPr>
        <p:spPr>
          <a:xfrm>
            <a:off x="2977376" y="4806176"/>
            <a:ext cx="490653"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066585" y="5113789"/>
            <a:ext cx="669073" cy="183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3311912" y="5319132"/>
            <a:ext cx="1304693"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943599" y="3679902"/>
            <a:ext cx="903249" cy="2277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400800" y="3907662"/>
            <a:ext cx="446048" cy="171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144322" y="5207619"/>
            <a:ext cx="1114000" cy="144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133171" y="6110868"/>
            <a:ext cx="1137424" cy="178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4897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662206" y="534675"/>
            <a:ext cx="4065973" cy="676014"/>
          </a:xfrm>
        </p:spPr>
        <p:txBody>
          <a:bodyPr>
            <a:normAutofit/>
          </a:bodyPr>
          <a:lstStyle/>
          <a:p>
            <a:r>
              <a:rPr lang="en-US" b="1" dirty="0">
                <a:latin typeface="Arial" panose="020B0604020202020204" pitchFamily="34" charset="0"/>
                <a:cs typeface="Arial" panose="020B0604020202020204" pitchFamily="34" charset="0"/>
              </a:rPr>
              <a:t> Approval Limits</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491" y="1304792"/>
            <a:ext cx="9791262" cy="2611659"/>
          </a:xfrm>
        </p:spPr>
        <p:txBody>
          <a:bodyPr/>
          <a:lstStyle/>
          <a:p>
            <a:pPr marL="285750" indent="-285750">
              <a:buFontTx/>
              <a:buChar char="-"/>
            </a:pPr>
            <a:r>
              <a:rPr lang="en-US" b="1" dirty="0">
                <a:solidFill>
                  <a:srgbClr val="000000"/>
                </a:solidFill>
                <a:latin typeface="Arial" panose="020B0604020202020204" pitchFamily="34" charset="0"/>
                <a:cs typeface="Arial" panose="020B0604020202020204" pitchFamily="34" charset="0"/>
              </a:rPr>
              <a:t>To access Approval Limit within the Accounts Receivable (AR) module:</a:t>
            </a: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Setup&gt;&gt;Transactions&gt;&gt;Approval Limits.</a:t>
            </a:r>
          </a:p>
          <a:p>
            <a:pPr marL="285750" indent="-285750">
              <a:buFontTx/>
              <a:buChar char="-"/>
            </a:pPr>
            <a:r>
              <a:rPr lang="en-US" dirty="0">
                <a:latin typeface="Arial" panose="020B0604020202020204" pitchFamily="34" charset="0"/>
                <a:cs typeface="Arial" panose="020B0604020202020204" pitchFamily="34" charset="0"/>
              </a:rPr>
              <a:t>Press on F11.</a:t>
            </a:r>
          </a:p>
          <a:p>
            <a:pPr marL="285750" indent="-285750">
              <a:buFontTx/>
              <a:buChar char="-"/>
            </a:pPr>
            <a:r>
              <a:rPr lang="en-US" dirty="0">
                <a:latin typeface="Arial" panose="020B0604020202020204" pitchFamily="34" charset="0"/>
                <a:cs typeface="Arial" panose="020B0604020202020204" pitchFamily="34" charset="0"/>
              </a:rPr>
              <a:t>The We’ll write in User Name: OPERATIONS Then the Currency.</a:t>
            </a:r>
          </a:p>
          <a:p>
            <a:pPr marL="285750" indent="-285750">
              <a:buFontTx/>
              <a:buChar char="-"/>
            </a:pPr>
            <a:r>
              <a:rPr lang="en-US" dirty="0">
                <a:latin typeface="Arial" panose="020B0604020202020204" pitchFamily="34" charset="0"/>
                <a:cs typeface="Arial" panose="020B0604020202020204" pitchFamily="34" charset="0"/>
              </a:rPr>
              <a:t>We put the limit 5000.</a:t>
            </a:r>
          </a:p>
          <a:p>
            <a:r>
              <a:rPr lang="en-US" dirty="0">
                <a:latin typeface="Arial" panose="020B0604020202020204" pitchFamily="34" charset="0"/>
                <a:cs typeface="Arial" panose="020B0604020202020204" pitchFamily="34" charset="0"/>
              </a:rPr>
              <a:t>-    Then SAVE.</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9BE4ECB3-313B-1018-5859-B6CCA9422A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633" y="2791624"/>
            <a:ext cx="6659367" cy="4066376"/>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93937" y="3099883"/>
            <a:ext cx="3738696" cy="3449857"/>
          </a:xfrm>
          <a:prstGeom prst="rect">
            <a:avLst/>
          </a:prstGeom>
        </p:spPr>
      </p:pic>
      <p:sp>
        <p:nvSpPr>
          <p:cNvPr id="8" name="Rectangle 7"/>
          <p:cNvSpPr/>
          <p:nvPr/>
        </p:nvSpPr>
        <p:spPr>
          <a:xfrm>
            <a:off x="2286000" y="4404732"/>
            <a:ext cx="401444"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341755" y="4538546"/>
            <a:ext cx="837751" cy="13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486722" y="5876693"/>
            <a:ext cx="825190" cy="122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5765180" y="3916451"/>
            <a:ext cx="5898996" cy="180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378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C054-5805-90EA-3B72-72CA7584A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A50E8-F9F4-3F15-9057-2DE90E4E6963}"/>
              </a:ext>
            </a:extLst>
          </p:cNvPr>
          <p:cNvSpPr>
            <a:spLocks noGrp="1"/>
          </p:cNvSpPr>
          <p:nvPr>
            <p:ph type="title"/>
          </p:nvPr>
        </p:nvSpPr>
        <p:spPr>
          <a:xfrm>
            <a:off x="3946896" y="764930"/>
            <a:ext cx="3932237" cy="530051"/>
          </a:xfrm>
        </p:spPr>
        <p:txBody>
          <a:bodyPr>
            <a:normAutofit/>
          </a:bodyPr>
          <a:lstStyle/>
          <a:p>
            <a:pPr algn="ctr"/>
            <a:r>
              <a:rPr lang="en-US" sz="2400" b="1" dirty="0">
                <a:latin typeface="Arial" panose="020B0604020202020204" pitchFamily="34" charset="0"/>
                <a:cs typeface="Arial" panose="020B0604020202020204" pitchFamily="34" charset="0"/>
              </a:rPr>
              <a:t>Transaction Types</a:t>
            </a:r>
          </a:p>
        </p:txBody>
      </p:sp>
      <p:pic>
        <p:nvPicPr>
          <p:cNvPr id="10" name="Content Placeholder 9" descr="A logo of a globe with a graduation cap&#10;&#10;AI-generated content may be incorrect.">
            <a:extLst>
              <a:ext uri="{FF2B5EF4-FFF2-40B4-BE49-F238E27FC236}">
                <a16:creationId xmlns:a16="http://schemas.microsoft.com/office/drawing/2014/main" id="{7A72A2F6-B8A0-D5A7-D3AE-00BCDCC95EA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54F587E7-756D-54AE-D375-C0A35F88ACD2}"/>
              </a:ext>
            </a:extLst>
          </p:cNvPr>
          <p:cNvSpPr>
            <a:spLocks noGrp="1"/>
          </p:cNvSpPr>
          <p:nvPr>
            <p:ph type="body" sz="half" idx="2"/>
          </p:nvPr>
        </p:nvSpPr>
        <p:spPr>
          <a:xfrm>
            <a:off x="249534" y="2662814"/>
            <a:ext cx="5789526" cy="3022040"/>
          </a:xfrm>
        </p:spPr>
        <p:txBody>
          <a:bodyPr>
            <a:normAutofit/>
          </a:bodyPr>
          <a:lstStyle/>
          <a:p>
            <a:r>
              <a:rPr lang="en-US" b="1" dirty="0">
                <a:latin typeface="Arial" panose="020B0604020202020204" pitchFamily="34" charset="0"/>
                <a:cs typeface="Arial" panose="020B0604020202020204" pitchFamily="34" charset="0"/>
              </a:rPr>
              <a:t>Transaction types: </a:t>
            </a:r>
            <a:r>
              <a:rPr lang="en-US" dirty="0">
                <a:latin typeface="Arial" panose="020B0604020202020204" pitchFamily="34" charset="0"/>
                <a:cs typeface="Arial" panose="020B0604020202020204" pitchFamily="34" charset="0"/>
              </a:rPr>
              <a:t>are used to define the nature of the transactions that occur within the system. Each transaction type governs how the system processes different types of accounting and business events, such as invoices, credit memos, and receipts.</a:t>
            </a:r>
          </a:p>
          <a:p>
            <a:r>
              <a:rPr lang="en-US" b="1" dirty="0">
                <a:latin typeface="Arial" panose="020B0604020202020204" pitchFamily="34" charset="0"/>
                <a:cs typeface="Arial" panose="020B0604020202020204" pitchFamily="34" charset="0"/>
              </a:rPr>
              <a:t>To access transaction types source within the Accounts Receivable(AR) module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&gt; Transactions &gt; Transaction types</a:t>
            </a:r>
          </a:p>
          <a:p>
            <a:endParaRPr lang="en-US" dirty="0"/>
          </a:p>
        </p:txBody>
      </p:sp>
      <p:sp>
        <p:nvSpPr>
          <p:cNvPr id="5" name="Rectangle 4">
            <a:extLst>
              <a:ext uri="{FF2B5EF4-FFF2-40B4-BE49-F238E27FC236}">
                <a16:creationId xmlns:a16="http://schemas.microsoft.com/office/drawing/2014/main" id="{8EB14A4B-B584-16E6-9F0A-A4DBC61D845E}"/>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955C992-133D-3ED1-8D70-865FBA2896CC}"/>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35E35234-CD64-1560-3ED3-2F7D245FC3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786F54C7-9254-CA48-F62D-36BC5CFA0F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6114" y="1674200"/>
            <a:ext cx="5551715" cy="4863403"/>
          </a:xfrm>
          <a:prstGeom prst="rect">
            <a:avLst/>
          </a:prstGeom>
        </p:spPr>
      </p:pic>
      <p:sp>
        <p:nvSpPr>
          <p:cNvPr id="3" name="Rectangle 2"/>
          <p:cNvSpPr/>
          <p:nvPr/>
        </p:nvSpPr>
        <p:spPr>
          <a:xfrm>
            <a:off x="7192537" y="4505093"/>
            <a:ext cx="524107" cy="256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315200" y="4761571"/>
            <a:ext cx="1127867" cy="239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460166" y="5159328"/>
            <a:ext cx="1460809" cy="170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3632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398326" y="404446"/>
            <a:ext cx="3932237" cy="847592"/>
          </a:xfrm>
        </p:spPr>
        <p:txBody>
          <a:bodyPr>
            <a:normAutofit fontScale="90000"/>
          </a:bodyPr>
          <a:lstStyle/>
          <a:p>
            <a:r>
              <a:rPr lang="en-US" b="1" dirty="0">
                <a:latin typeface="Arial" panose="020B0604020202020204" pitchFamily="34" charset="0"/>
                <a:cs typeface="Arial" panose="020B0604020202020204" pitchFamily="34" charset="0"/>
              </a:rPr>
              <a:t>Make an Adjustment</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2555834"/>
            <a:ext cx="5887844" cy="3298209"/>
          </a:xfrm>
        </p:spPr>
        <p:txBody>
          <a:bodyPr>
            <a:normAutofit/>
          </a:bodyPr>
          <a:lstStyle/>
          <a:p>
            <a:r>
              <a:rPr lang="en-US" dirty="0">
                <a:latin typeface="Arial" panose="020B0604020202020204" pitchFamily="34" charset="0"/>
                <a:cs typeface="Arial" panose="020B0604020202020204" pitchFamily="34" charset="0"/>
              </a:rPr>
              <a:t>• After we make an Approval Limits, We go back to the Transaction.</a:t>
            </a:r>
          </a:p>
          <a:p>
            <a:r>
              <a:rPr lang="en-US" b="1" dirty="0">
                <a:latin typeface="Arial" panose="020B0604020202020204" pitchFamily="34" charset="0"/>
                <a:cs typeface="Arial" panose="020B0604020202020204" pitchFamily="34" charset="0"/>
              </a:rPr>
              <a:t>Steps to be followed:</a:t>
            </a:r>
          </a:p>
          <a:p>
            <a:r>
              <a:rPr lang="en-US" dirty="0">
                <a:latin typeface="Arial" panose="020B0604020202020204" pitchFamily="34" charset="0"/>
                <a:cs typeface="Arial" panose="020B0604020202020204" pitchFamily="34" charset="0"/>
              </a:rPr>
              <a:t>1- We go to: </a:t>
            </a:r>
            <a:r>
              <a:rPr lang="en-US" b="1" dirty="0">
                <a:latin typeface="Arial" panose="020B0604020202020204" pitchFamily="34" charset="0"/>
                <a:cs typeface="Arial" panose="020B0604020202020204" pitchFamily="34" charset="0"/>
              </a:rPr>
              <a:t>Actions&gt;&gt; Adjust.</a:t>
            </a:r>
          </a:p>
          <a:p>
            <a:r>
              <a:rPr lang="en-US" dirty="0">
                <a:latin typeface="Arial" panose="020B0604020202020204" pitchFamily="34" charset="0"/>
                <a:cs typeface="Arial" panose="020B0604020202020204" pitchFamily="34" charset="0"/>
              </a:rPr>
              <a:t>2- Press Adjust , then choose the Activity Name</a:t>
            </a:r>
          </a:p>
          <a:p>
            <a:r>
              <a:rPr lang="en-US" dirty="0">
                <a:latin typeface="Arial" panose="020B0604020202020204" pitchFamily="34" charset="0"/>
                <a:cs typeface="Arial" panose="020B0604020202020204" pitchFamily="34" charset="0"/>
              </a:rPr>
              <a:t>3- On Type we will choose line </a:t>
            </a:r>
          </a:p>
          <a:p>
            <a:r>
              <a:rPr lang="en-US" dirty="0">
                <a:latin typeface="Arial" panose="020B0604020202020204" pitchFamily="34" charset="0"/>
                <a:cs typeface="Arial" panose="020B0604020202020204" pitchFamily="34" charset="0"/>
              </a:rPr>
              <a:t>4- On Amount we will decrease the amount to (-100) , then enter the Date and press Save.</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4219290F-614C-E65A-08BB-38552B312B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7844" y="1765368"/>
            <a:ext cx="6191591" cy="4378257"/>
          </a:xfrm>
          <a:prstGeom prst="rect">
            <a:avLst/>
          </a:prstGeom>
        </p:spPr>
      </p:pic>
      <p:sp>
        <p:nvSpPr>
          <p:cNvPr id="11" name="Rectangle 10"/>
          <p:cNvSpPr/>
          <p:nvPr/>
        </p:nvSpPr>
        <p:spPr>
          <a:xfrm>
            <a:off x="6233532" y="4204939"/>
            <a:ext cx="5542156" cy="245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42243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398326" y="404446"/>
            <a:ext cx="3932237" cy="847592"/>
          </a:xfrm>
        </p:spPr>
        <p:txBody>
          <a:bodyPr>
            <a:normAutofit fontScale="90000"/>
          </a:bodyPr>
          <a:lstStyle/>
          <a:p>
            <a:r>
              <a:rPr lang="en-US" b="1" dirty="0">
                <a:latin typeface="Arial" panose="020B0604020202020204" pitchFamily="34" charset="0"/>
                <a:cs typeface="Arial" panose="020B0604020202020204" pitchFamily="34" charset="0"/>
              </a:rPr>
              <a:t>Make an Adjustment</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318395"/>
            <a:ext cx="5887844" cy="3298209"/>
          </a:xfrm>
        </p:spPr>
        <p:txBody>
          <a:bodyPr>
            <a:normAutofit/>
          </a:bodyPr>
          <a:lstStyle/>
          <a:p>
            <a:r>
              <a:rPr lang="en-US" dirty="0">
                <a:latin typeface="Arial" panose="020B0604020202020204" pitchFamily="34" charset="0"/>
                <a:cs typeface="Arial" panose="020B0604020202020204" pitchFamily="34" charset="0"/>
              </a:rPr>
              <a:t>5- From Actions &gt; Adjust &gt; adjust &gt;</a:t>
            </a:r>
          </a:p>
          <a:p>
            <a:r>
              <a:rPr lang="en-US" dirty="0">
                <a:latin typeface="Arial" panose="020B0604020202020204" pitchFamily="34" charset="0"/>
                <a:cs typeface="Arial" panose="020B0604020202020204" pitchFamily="34" charset="0"/>
              </a:rPr>
              <a:t>6- To make create accounting we go to the line screen and we press on:</a:t>
            </a:r>
          </a:p>
          <a:p>
            <a:r>
              <a:rPr lang="en-US" dirty="0">
                <a:latin typeface="Arial" panose="020B0604020202020204" pitchFamily="34" charset="0"/>
                <a:cs typeface="Arial" panose="020B0604020202020204" pitchFamily="34" charset="0"/>
              </a:rPr>
              <a:t>Tools &gt; Create accounting&gt; Create final accounting</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9" name="Picture 8">
            <a:extLst>
              <a:ext uri="{FF2B5EF4-FFF2-40B4-BE49-F238E27FC236}">
                <a16:creationId xmlns:a16="http://schemas.microsoft.com/office/drawing/2014/main" id="{F1712F3A-5836-D2A7-2322-2A19150AC3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7625" y="1495495"/>
            <a:ext cx="2817049" cy="2176962"/>
          </a:xfrm>
          <a:prstGeom prst="rect">
            <a:avLst/>
          </a:prstGeom>
        </p:spPr>
      </p:pic>
      <p:pic>
        <p:nvPicPr>
          <p:cNvPr id="17" name="Picture 16">
            <a:extLst>
              <a:ext uri="{FF2B5EF4-FFF2-40B4-BE49-F238E27FC236}">
                <a16:creationId xmlns:a16="http://schemas.microsoft.com/office/drawing/2014/main" id="{0053011A-A904-E4FE-BB0C-14C6A29D58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88255" y="4001439"/>
            <a:ext cx="5381505" cy="2616757"/>
          </a:xfrm>
          <a:prstGeom prst="rect">
            <a:avLst/>
          </a:prstGeom>
        </p:spPr>
      </p:pic>
      <p:pic>
        <p:nvPicPr>
          <p:cNvPr id="7" name="Picture 6">
            <a:extLst>
              <a:ext uri="{FF2B5EF4-FFF2-40B4-BE49-F238E27FC236}">
                <a16:creationId xmlns:a16="http://schemas.microsoft.com/office/drawing/2014/main" id="{ACC8C282-4534-EE53-EA56-C6EB317D63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3811" y="2676986"/>
            <a:ext cx="6040633" cy="4011949"/>
          </a:xfrm>
          <a:prstGeom prst="rect">
            <a:avLst/>
          </a:prstGeom>
        </p:spPr>
      </p:pic>
    </p:spTree>
    <p:extLst>
      <p:ext uri="{BB962C8B-B14F-4D97-AF65-F5344CB8AC3E}">
        <p14:creationId xmlns:p14="http://schemas.microsoft.com/office/powerpoint/2010/main" val="2720205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485334" y="754123"/>
            <a:ext cx="5589660" cy="468301"/>
          </a:xfrm>
        </p:spPr>
        <p:txBody>
          <a:bodyPr>
            <a:normAutofit fontScale="90000"/>
          </a:bodyPr>
          <a:lstStyle/>
          <a:p>
            <a:r>
              <a:rPr lang="en-US" b="1" dirty="0">
                <a:latin typeface="Arial" panose="020B0604020202020204" pitchFamily="34" charset="0"/>
                <a:cs typeface="Arial" panose="020B0604020202020204" pitchFamily="34" charset="0"/>
              </a:rPr>
              <a:t>The balance after Adjustment</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740024"/>
            <a:ext cx="3902927" cy="4766284"/>
          </a:xfrm>
        </p:spPr>
        <p:txBody>
          <a:bodyPr/>
          <a:lstStyle/>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If we press refresh </a:t>
            </a:r>
            <a:r>
              <a:rPr lang="en-US" sz="1800" b="1" dirty="0">
                <a:latin typeface="Arial" panose="020B0604020202020204" pitchFamily="34" charset="0"/>
                <a:cs typeface="Arial" panose="020B0604020202020204" pitchFamily="34" charset="0"/>
              </a:rPr>
              <a:t>, we will notice that : </a:t>
            </a:r>
            <a:r>
              <a:rPr lang="en-US" sz="1800" dirty="0">
                <a:latin typeface="Arial" panose="020B0604020202020204" pitchFamily="34" charset="0"/>
                <a:cs typeface="Arial" panose="020B0604020202020204" pitchFamily="34" charset="0"/>
              </a:rPr>
              <a:t>the balance decrease to 900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Press Details , we will find the original amount , the adjustments and the balance</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1328C8FE-D0A8-DC03-5E7D-AC4556D14D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9766" y="1424815"/>
            <a:ext cx="7932234" cy="1816690"/>
          </a:xfrm>
          <a:prstGeom prst="rect">
            <a:avLst/>
          </a:prstGeom>
        </p:spPr>
      </p:pic>
      <p:pic>
        <p:nvPicPr>
          <p:cNvPr id="9" name="Picture 8">
            <a:extLst>
              <a:ext uri="{FF2B5EF4-FFF2-40B4-BE49-F238E27FC236}">
                <a16:creationId xmlns:a16="http://schemas.microsoft.com/office/drawing/2014/main" id="{797E0A20-CB29-096F-F2E1-F986EE153B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59766" y="3279161"/>
            <a:ext cx="7932234" cy="3578840"/>
          </a:xfrm>
          <a:prstGeom prst="rect">
            <a:avLst/>
          </a:prstGeom>
        </p:spPr>
      </p:pic>
      <p:sp>
        <p:nvSpPr>
          <p:cNvPr id="3" name="Rectangle 2"/>
          <p:cNvSpPr/>
          <p:nvPr/>
        </p:nvSpPr>
        <p:spPr>
          <a:xfrm>
            <a:off x="11218127" y="2910468"/>
            <a:ext cx="791736"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0259122" y="2642839"/>
            <a:ext cx="809137"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746166" y="2910468"/>
            <a:ext cx="657922"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1218127" y="4705815"/>
            <a:ext cx="973873"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107258" y="4705816"/>
            <a:ext cx="691375"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1218127" y="5408341"/>
            <a:ext cx="973873"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906537" y="5408341"/>
            <a:ext cx="892096" cy="211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107258" y="6099716"/>
            <a:ext cx="591015" cy="144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1396546" y="6077414"/>
            <a:ext cx="795454" cy="13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9525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485334" y="754123"/>
            <a:ext cx="5589660" cy="468301"/>
          </a:xfrm>
        </p:spPr>
        <p:txBody>
          <a:bodyPr>
            <a:normAutofit fontScale="90000"/>
          </a:bodyPr>
          <a:lstStyle/>
          <a:p>
            <a:r>
              <a:rPr lang="en-US" b="1" dirty="0">
                <a:latin typeface="Arial" panose="020B0604020202020204" pitchFamily="34" charset="0"/>
                <a:cs typeface="Arial" panose="020B0604020202020204" pitchFamily="34" charset="0"/>
              </a:rPr>
              <a:t>The Adjustment Entries</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1" y="1740024"/>
            <a:ext cx="8048625" cy="1343775"/>
          </a:xfrm>
        </p:spPr>
        <p:txBody>
          <a:bodyPr>
            <a:normAutofit fontScale="92500" lnSpcReduction="10000"/>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From </a:t>
            </a:r>
            <a:r>
              <a:rPr lang="en-US" sz="1800" b="1" dirty="0">
                <a:latin typeface="Arial" panose="020B0604020202020204" pitchFamily="34" charset="0"/>
                <a:cs typeface="Arial" panose="020B0604020202020204" pitchFamily="34" charset="0"/>
              </a:rPr>
              <a:t>Tools </a:t>
            </a:r>
            <a:r>
              <a:rPr lang="en-US" sz="1800" dirty="0">
                <a:latin typeface="Arial" panose="020B0604020202020204" pitchFamily="34" charset="0"/>
                <a:cs typeface="Arial" panose="020B0604020202020204" pitchFamily="34" charset="0"/>
              </a:rPr>
              <a:t>we select </a:t>
            </a:r>
            <a:r>
              <a:rPr lang="en-US" sz="1800" b="1" dirty="0">
                <a:latin typeface="Arial" panose="020B0604020202020204" pitchFamily="34" charset="0"/>
                <a:cs typeface="Arial" panose="020B0604020202020204" pitchFamily="34" charset="0"/>
              </a:rPr>
              <a:t>View Accounting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We notice that:</a:t>
            </a:r>
          </a:p>
          <a:p>
            <a:pPr marL="285750" indent="-285750">
              <a:buFontTx/>
              <a:buChar char="-"/>
            </a:pPr>
            <a:r>
              <a:rPr lang="en-US" sz="1800" dirty="0">
                <a:latin typeface="Arial" panose="020B0604020202020204" pitchFamily="34" charset="0"/>
                <a:cs typeface="Arial" panose="020B0604020202020204" pitchFamily="34" charset="0"/>
              </a:rPr>
              <a:t>Adjustment is debited</a:t>
            </a:r>
          </a:p>
          <a:p>
            <a:pPr marL="285750" indent="-285750">
              <a:buFontTx/>
              <a:buChar char="-"/>
            </a:pPr>
            <a:r>
              <a:rPr lang="en-US" sz="1800" dirty="0">
                <a:latin typeface="Arial" panose="020B0604020202020204" pitchFamily="34" charset="0"/>
                <a:cs typeface="Arial" panose="020B0604020202020204" pitchFamily="34" charset="0"/>
              </a:rPr>
              <a:t>Receivables is credited</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19" name="Picture 18">
            <a:extLst>
              <a:ext uri="{FF2B5EF4-FFF2-40B4-BE49-F238E27FC236}">
                <a16:creationId xmlns:a16="http://schemas.microsoft.com/office/drawing/2014/main" id="{054A2ED7-D932-A114-7765-150CAB1AD57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450" y="3915562"/>
            <a:ext cx="1718727" cy="2524071"/>
          </a:xfrm>
          <a:prstGeom prst="rect">
            <a:avLst/>
          </a:prstGeom>
        </p:spPr>
      </p:pic>
      <p:pic>
        <p:nvPicPr>
          <p:cNvPr id="21" name="Picture 20">
            <a:extLst>
              <a:ext uri="{FF2B5EF4-FFF2-40B4-BE49-F238E27FC236}">
                <a16:creationId xmlns:a16="http://schemas.microsoft.com/office/drawing/2014/main" id="{5F9492BF-00C4-B4E9-6ADB-5991C6F6DE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52675" y="5177597"/>
            <a:ext cx="9677400" cy="592741"/>
          </a:xfrm>
          <a:prstGeom prst="rect">
            <a:avLst/>
          </a:prstGeom>
        </p:spPr>
      </p:pic>
    </p:spTree>
    <p:extLst>
      <p:ext uri="{BB962C8B-B14F-4D97-AF65-F5344CB8AC3E}">
        <p14:creationId xmlns:p14="http://schemas.microsoft.com/office/powerpoint/2010/main" val="1952422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565180" y="457200"/>
            <a:ext cx="5771679" cy="847592"/>
          </a:xfrm>
        </p:spPr>
        <p:txBody>
          <a:bodyPr>
            <a:normAutofit/>
          </a:bodyPr>
          <a:lstStyle/>
          <a:p>
            <a:r>
              <a:rPr lang="en-US" b="1" dirty="0">
                <a:latin typeface="Arial" panose="020B0604020202020204" pitchFamily="34" charset="0"/>
                <a:cs typeface="Arial" panose="020B0604020202020204" pitchFamily="34" charset="0"/>
              </a:rPr>
              <a:t>Make A Refund</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209537" y="2161339"/>
            <a:ext cx="3838588" cy="4259084"/>
          </a:xfrm>
        </p:spPr>
        <p:txBody>
          <a:bodyPr/>
          <a:lstStyle/>
          <a:p>
            <a:r>
              <a:rPr lang="en-US" sz="1800" b="1" dirty="0">
                <a:latin typeface="Arial" panose="020B0604020202020204" pitchFamily="34" charset="0"/>
                <a:cs typeface="Arial" panose="020B0604020202020204" pitchFamily="34" charset="0"/>
              </a:rPr>
              <a:t>• Steps to make A Refund:</a:t>
            </a:r>
          </a:p>
          <a:p>
            <a:r>
              <a:rPr lang="en-US" sz="1800" dirty="0">
                <a:latin typeface="Arial" panose="020B0604020202020204" pitchFamily="34" charset="0"/>
                <a:cs typeface="Arial" panose="020B0604020202020204" pitchFamily="34" charset="0"/>
              </a:rPr>
              <a:t>1-  Go to </a:t>
            </a:r>
            <a:r>
              <a:rPr lang="en-US" sz="1800" b="1" dirty="0">
                <a:latin typeface="Arial" panose="020B0604020202020204" pitchFamily="34" charset="0"/>
                <a:cs typeface="Arial" panose="020B0604020202020204" pitchFamily="34" charset="0"/>
              </a:rPr>
              <a:t>Setup &gt;&gt; Receipts &gt;&gt; Receivables Activities.</a:t>
            </a:r>
          </a:p>
          <a:p>
            <a:r>
              <a:rPr lang="en-US" sz="1800" dirty="0">
                <a:latin typeface="Arial" panose="020B0604020202020204" pitchFamily="34" charset="0"/>
                <a:cs typeface="Arial" panose="020B0604020202020204" pitchFamily="34" charset="0"/>
              </a:rPr>
              <a:t>2- Enter the operating unit and name , in Type choose Refund </a:t>
            </a:r>
          </a:p>
          <a:p>
            <a:r>
              <a:rPr lang="en-US" sz="1800" dirty="0">
                <a:latin typeface="Arial" panose="020B0604020202020204" pitchFamily="34" charset="0"/>
                <a:cs typeface="Arial" panose="020B0604020202020204" pitchFamily="34" charset="0"/>
              </a:rPr>
              <a:t>3- In Activity GL Account enter the account .</a:t>
            </a:r>
          </a:p>
          <a:p>
            <a:r>
              <a:rPr lang="en-US" sz="1800" dirty="0">
                <a:latin typeface="Arial" panose="020B0604020202020204" pitchFamily="34" charset="0"/>
                <a:cs typeface="Arial" panose="020B0604020202020204" pitchFamily="34" charset="0"/>
              </a:rPr>
              <a:t>4- Press SAVE.</a:t>
            </a:r>
          </a:p>
          <a:p>
            <a:r>
              <a:rPr lang="en-US" sz="1800" dirty="0">
                <a:latin typeface="Arial" panose="020B0604020202020204" pitchFamily="34" charset="0"/>
                <a:cs typeface="Arial" panose="020B0604020202020204" pitchFamily="34" charset="0"/>
              </a:rPr>
              <a:t>5- Make an approval limit.</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019CCDDA-7260-6BDC-AC06-BE1EF619D6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8125" y="1485325"/>
            <a:ext cx="7829329" cy="3067626"/>
          </a:xfrm>
          <a:prstGeom prst="rect">
            <a:avLst/>
          </a:prstGeom>
        </p:spPr>
      </p:pic>
      <p:pic>
        <p:nvPicPr>
          <p:cNvPr id="14" name="Picture 13">
            <a:extLst>
              <a:ext uri="{FF2B5EF4-FFF2-40B4-BE49-F238E27FC236}">
                <a16:creationId xmlns:a16="http://schemas.microsoft.com/office/drawing/2014/main" id="{D262BB8C-85FA-FD6D-0174-447B53BC7F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048125" y="4552951"/>
            <a:ext cx="7829329" cy="2150949"/>
          </a:xfrm>
          <a:prstGeom prst="rect">
            <a:avLst/>
          </a:prstGeom>
        </p:spPr>
      </p:pic>
      <p:sp>
        <p:nvSpPr>
          <p:cNvPr id="15" name="TextBox 14">
            <a:extLst>
              <a:ext uri="{FF2B5EF4-FFF2-40B4-BE49-F238E27FC236}">
                <a16:creationId xmlns:a16="http://schemas.microsoft.com/office/drawing/2014/main" id="{90895346-1EDF-FC83-084F-22880E6C6619}"/>
              </a:ext>
            </a:extLst>
          </p:cNvPr>
          <p:cNvSpPr txBox="1"/>
          <p:nvPr/>
        </p:nvSpPr>
        <p:spPr>
          <a:xfrm>
            <a:off x="4996869" y="1771650"/>
            <a:ext cx="1099131" cy="171450"/>
          </a:xfrm>
          <a:prstGeom prst="rect">
            <a:avLst/>
          </a:prstGeom>
          <a:noFill/>
          <a:ln w="19050">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8F07E422-F8FD-1FF2-B3E3-FE40C6886BFD}"/>
              </a:ext>
            </a:extLst>
          </p:cNvPr>
          <p:cNvSpPr txBox="1"/>
          <p:nvPr/>
        </p:nvSpPr>
        <p:spPr>
          <a:xfrm>
            <a:off x="5263569" y="3828918"/>
            <a:ext cx="1489656" cy="171450"/>
          </a:xfrm>
          <a:prstGeom prst="rect">
            <a:avLst/>
          </a:prstGeom>
          <a:noFill/>
          <a:ln w="19050">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DD2D46BD-C9D1-CA38-3218-69CDB55E48E6}"/>
              </a:ext>
            </a:extLst>
          </p:cNvPr>
          <p:cNvSpPr txBox="1"/>
          <p:nvPr/>
        </p:nvSpPr>
        <p:spPr>
          <a:xfrm>
            <a:off x="5514974" y="2371726"/>
            <a:ext cx="700087" cy="171450"/>
          </a:xfrm>
          <a:prstGeom prst="rect">
            <a:avLst/>
          </a:prstGeom>
          <a:noFill/>
          <a:ln w="1905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3FB72CB2-6B76-A28C-DB1B-90B1C2FF6777}"/>
              </a:ext>
            </a:extLst>
          </p:cNvPr>
          <p:cNvSpPr txBox="1"/>
          <p:nvPr/>
        </p:nvSpPr>
        <p:spPr>
          <a:xfrm>
            <a:off x="5474491" y="1971562"/>
            <a:ext cx="700087" cy="171450"/>
          </a:xfrm>
          <a:prstGeom prst="rect">
            <a:avLst/>
          </a:prstGeom>
          <a:noFill/>
          <a:ln w="19050">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9CFE1AF3-02E7-440C-EC20-173B5062DF7A}"/>
              </a:ext>
            </a:extLst>
          </p:cNvPr>
          <p:cNvSpPr txBox="1"/>
          <p:nvPr/>
        </p:nvSpPr>
        <p:spPr>
          <a:xfrm>
            <a:off x="4375360" y="5962518"/>
            <a:ext cx="6864139" cy="1906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65008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2077376" y="340346"/>
            <a:ext cx="7288566" cy="847592"/>
          </a:xfrm>
        </p:spPr>
        <p:txBody>
          <a:bodyPr>
            <a:normAutofit fontScale="90000"/>
          </a:bodyPr>
          <a:lstStyle/>
          <a:p>
            <a:r>
              <a:rPr lang="en-US" b="1" dirty="0">
                <a:latin typeface="Arial" panose="020B0604020202020204" pitchFamily="34" charset="0"/>
                <a:cs typeface="Arial" panose="020B0604020202020204" pitchFamily="34" charset="0"/>
              </a:rPr>
              <a:t>   Making An Apply for The Transactions</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579593"/>
            <a:ext cx="7359805" cy="1389594"/>
          </a:xfrm>
        </p:spPr>
        <p:txBody>
          <a:bodyPr/>
          <a:lstStyle/>
          <a:p>
            <a:r>
              <a:rPr lang="en-US" dirty="0">
                <a:latin typeface="Arial" panose="020B0604020202020204" pitchFamily="34" charset="0"/>
                <a:cs typeface="Arial" panose="020B0604020202020204" pitchFamily="34" charset="0"/>
              </a:rPr>
              <a:t>5- Return to Receipts </a:t>
            </a:r>
          </a:p>
          <a:p>
            <a:r>
              <a:rPr lang="en-US" dirty="0">
                <a:latin typeface="Arial" panose="020B0604020202020204" pitchFamily="34" charset="0"/>
                <a:cs typeface="Arial" panose="020B0604020202020204" pitchFamily="34" charset="0"/>
              </a:rPr>
              <a:t>6- Enter to apply , then </a:t>
            </a:r>
            <a:r>
              <a:rPr lang="en-US" dirty="0" err="1">
                <a:latin typeface="Arial" panose="020B0604020202020204" pitchFamily="34" charset="0"/>
                <a:cs typeface="Arial" panose="020B0604020202020204" pitchFamily="34" charset="0"/>
              </a:rPr>
              <a:t>unapply</a:t>
            </a:r>
            <a:r>
              <a:rPr lang="en-US" dirty="0">
                <a:latin typeface="Arial" panose="020B0604020202020204" pitchFamily="34" charset="0"/>
                <a:cs typeface="Arial" panose="020B0604020202020204" pitchFamily="34" charset="0"/>
              </a:rPr>
              <a:t> , press save </a:t>
            </a:r>
          </a:p>
          <a:p>
            <a:r>
              <a:rPr lang="en-US" dirty="0">
                <a:latin typeface="Arial" panose="020B0604020202020204" pitchFamily="34" charset="0"/>
                <a:cs typeface="Arial" panose="020B0604020202020204" pitchFamily="34" charset="0"/>
              </a:rPr>
              <a:t>7- Enter to apply , on apply to</a:t>
            </a:r>
            <a:r>
              <a:rPr lang="ar-EG"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choose refund </a:t>
            </a:r>
          </a:p>
          <a:p>
            <a:r>
              <a:rPr lang="en-US" dirty="0">
                <a:latin typeface="Arial" panose="020B0604020202020204" pitchFamily="34" charset="0"/>
                <a:cs typeface="Arial" panose="020B0604020202020204" pitchFamily="34" charset="0"/>
              </a:rPr>
              <a:t>8- Enter the date ,the amount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9167B409-D0B7-C85C-8BDD-64B8381D00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266168"/>
            <a:ext cx="6324436" cy="30492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7693" y="3266168"/>
            <a:ext cx="6094307" cy="3591832"/>
          </a:xfrm>
          <a:prstGeom prst="rect">
            <a:avLst/>
          </a:prstGeom>
        </p:spPr>
      </p:pic>
      <p:sp>
        <p:nvSpPr>
          <p:cNvPr id="8" name="Rectangle 7"/>
          <p:cNvSpPr/>
          <p:nvPr/>
        </p:nvSpPr>
        <p:spPr>
          <a:xfrm>
            <a:off x="66662" y="4482790"/>
            <a:ext cx="223270" cy="30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324436" y="4636802"/>
            <a:ext cx="5752335" cy="258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41248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973606" y="321651"/>
            <a:ext cx="3932237" cy="847592"/>
          </a:xfrm>
        </p:spPr>
        <p:txBody>
          <a:bodyPr>
            <a:normAutofit/>
          </a:bodyPr>
          <a:lstStyle/>
          <a:p>
            <a:r>
              <a:rPr lang="en-US" b="1" dirty="0">
                <a:latin typeface="Arial" panose="020B0604020202020204" pitchFamily="34" charset="0"/>
                <a:cs typeface="Arial" panose="020B0604020202020204" pitchFamily="34" charset="0"/>
              </a:rPr>
              <a:t>  Refund Attributes</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66662" y="1242524"/>
            <a:ext cx="8435050" cy="2774831"/>
          </a:xfrm>
        </p:spPr>
        <p:txBody>
          <a:bodyPr/>
          <a:lstStyle/>
          <a:p>
            <a:pPr>
              <a:lnSpc>
                <a:spcPct val="100000"/>
              </a:lnSpc>
            </a:pPr>
            <a:r>
              <a:rPr lang="en-US" dirty="0">
                <a:latin typeface="Arial" panose="020B0604020202020204" pitchFamily="34" charset="0"/>
                <a:cs typeface="Arial" panose="020B0604020202020204" pitchFamily="34" charset="0"/>
              </a:rPr>
              <a:t>9- Enter to Refund Attributes </a:t>
            </a:r>
          </a:p>
          <a:p>
            <a:pPr>
              <a:lnSpc>
                <a:spcPct val="100000"/>
              </a:lnSpc>
            </a:pPr>
            <a:r>
              <a:rPr lang="en-US" dirty="0">
                <a:latin typeface="Arial" panose="020B0604020202020204" pitchFamily="34" charset="0"/>
                <a:cs typeface="Arial" panose="020B0604020202020204" pitchFamily="34" charset="0"/>
              </a:rPr>
              <a:t>10- We mention Our Customer by: Name Or Number.</a:t>
            </a:r>
          </a:p>
          <a:p>
            <a:pPr>
              <a:lnSpc>
                <a:spcPct val="100000"/>
              </a:lnSpc>
            </a:pPr>
            <a:r>
              <a:rPr lang="en-US" dirty="0">
                <a:latin typeface="Arial" panose="020B0604020202020204" pitchFamily="34" charset="0"/>
                <a:cs typeface="Arial" panose="020B0604020202020204" pitchFamily="34" charset="0"/>
              </a:rPr>
              <a:t>11- Then choose The Refund Payment Method: Electronic.</a:t>
            </a:r>
          </a:p>
          <a:p>
            <a:pPr>
              <a:lnSpc>
                <a:spcPct val="100000"/>
              </a:lnSpc>
            </a:pPr>
            <a:r>
              <a:rPr lang="en-US" dirty="0">
                <a:latin typeface="Arial" panose="020B0604020202020204" pitchFamily="34" charset="0"/>
                <a:cs typeface="Arial" panose="020B0604020202020204" pitchFamily="34" charset="0"/>
              </a:rPr>
              <a:t>12-Then Press: Apply, SAVE.</a:t>
            </a:r>
          </a:p>
          <a:p>
            <a:pPr>
              <a:lnSpc>
                <a:spcPct val="100000"/>
              </a:lnSpc>
            </a:pPr>
            <a:r>
              <a:rPr lang="en-US" dirty="0">
                <a:latin typeface="Arial" panose="020B0604020202020204" pitchFamily="34" charset="0"/>
                <a:cs typeface="Arial" panose="020B0604020202020204" pitchFamily="34" charset="0"/>
              </a:rPr>
              <a:t>13- From tools choose Create accounting </a:t>
            </a:r>
          </a:p>
          <a:p>
            <a:pPr>
              <a:lnSpc>
                <a:spcPct val="100000"/>
              </a:lnSpc>
            </a:pPr>
            <a:r>
              <a:rPr lang="en-US" dirty="0">
                <a:latin typeface="Arial" panose="020B0604020202020204" pitchFamily="34" charset="0"/>
                <a:cs typeface="Arial" panose="020B0604020202020204" pitchFamily="34" charset="0"/>
              </a:rPr>
              <a:t>14- From tools , view accounting </a:t>
            </a:r>
          </a:p>
          <a:p>
            <a:pPr>
              <a:lnSpc>
                <a:spcPct val="100000"/>
              </a:lnSpc>
            </a:pPr>
            <a:r>
              <a:rPr lang="en-US" dirty="0">
                <a:latin typeface="Arial" panose="020B0604020202020204" pitchFamily="34" charset="0"/>
                <a:cs typeface="Arial" panose="020B0604020202020204" pitchFamily="34" charset="0"/>
              </a:rPr>
              <a:t>We will find : </a:t>
            </a:r>
            <a:r>
              <a:rPr lang="en-US" b="1" dirty="0">
                <a:latin typeface="Arial" panose="020B0604020202020204" pitchFamily="34" charset="0"/>
                <a:cs typeface="Arial" panose="020B0604020202020204" pitchFamily="34" charset="0"/>
              </a:rPr>
              <a:t>Refund</a:t>
            </a:r>
            <a:r>
              <a:rPr lang="en-US" dirty="0">
                <a:latin typeface="Arial" panose="020B0604020202020204" pitchFamily="34" charset="0"/>
                <a:cs typeface="Arial" panose="020B0604020202020204" pitchFamily="34" charset="0"/>
              </a:rPr>
              <a:t> in </a:t>
            </a:r>
            <a:r>
              <a:rPr lang="en-US" b="1" dirty="0">
                <a:latin typeface="Arial" panose="020B0604020202020204" pitchFamily="34" charset="0"/>
                <a:cs typeface="Arial" panose="020B0604020202020204" pitchFamily="34" charset="0"/>
              </a:rPr>
              <a:t>Credit</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Receivable</a:t>
            </a:r>
            <a:r>
              <a:rPr lang="en-US" dirty="0">
                <a:latin typeface="Arial" panose="020B0604020202020204" pitchFamily="34" charset="0"/>
                <a:cs typeface="Arial" panose="020B0604020202020204" pitchFamily="34" charset="0"/>
              </a:rPr>
              <a:t> in </a:t>
            </a:r>
            <a:r>
              <a:rPr lang="en-US" b="1" dirty="0">
                <a:latin typeface="Arial" panose="020B0604020202020204" pitchFamily="34" charset="0"/>
                <a:cs typeface="Arial" panose="020B0604020202020204" pitchFamily="34" charset="0"/>
              </a:rPr>
              <a:t>Debit</a:t>
            </a:r>
            <a:r>
              <a:rPr lang="en-US" dirty="0">
                <a:latin typeface="Arial" panose="020B0604020202020204" pitchFamily="34" charset="0"/>
                <a:cs typeface="Arial" panose="020B0604020202020204" pitchFamily="34" charset="0"/>
              </a:rPr>
              <a:t> </a:t>
            </a:r>
          </a:p>
          <a:p>
            <a:pPr>
              <a:lnSpc>
                <a:spcPct val="100000"/>
              </a:lnSpc>
            </a:pPr>
            <a:endParaRPr lang="en-US"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A0238169-67DC-9D26-324F-CEB72D9F00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8951" y="1269725"/>
            <a:ext cx="6363049" cy="4684035"/>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07" y="3774162"/>
            <a:ext cx="5755008" cy="2914681"/>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2549" y="5953760"/>
            <a:ext cx="11309451" cy="876483"/>
          </a:xfrm>
          <a:prstGeom prst="rect">
            <a:avLst/>
          </a:prstGeom>
        </p:spPr>
      </p:pic>
      <p:sp>
        <p:nvSpPr>
          <p:cNvPr id="9" name="Rectangle 8"/>
          <p:cNvSpPr/>
          <p:nvPr/>
        </p:nvSpPr>
        <p:spPr>
          <a:xfrm>
            <a:off x="7360920" y="1794510"/>
            <a:ext cx="1140792"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800850" y="2237856"/>
            <a:ext cx="1700862" cy="264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235190" y="2004591"/>
            <a:ext cx="1266522" cy="233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492740" y="5406390"/>
            <a:ext cx="105156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149590" y="6115050"/>
            <a:ext cx="57150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9464040" y="6115051"/>
            <a:ext cx="480060" cy="117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8149590" y="6478546"/>
            <a:ext cx="352122" cy="210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55580" y="6478545"/>
            <a:ext cx="445770" cy="210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6490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244662" y="423145"/>
            <a:ext cx="3932237" cy="847592"/>
          </a:xfrm>
        </p:spPr>
        <p:txBody>
          <a:bodyPr>
            <a:normAutofit/>
          </a:bodyPr>
          <a:lstStyle/>
          <a:p>
            <a:r>
              <a:rPr lang="en-US" b="1" dirty="0">
                <a:latin typeface="Arial" panose="020B0604020202020204" pitchFamily="34" charset="0"/>
                <a:cs typeface="Arial" panose="020B0604020202020204" pitchFamily="34" charset="0"/>
              </a:rPr>
              <a:t>           Refund   </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548181"/>
            <a:ext cx="13637942" cy="1426555"/>
          </a:xfrm>
        </p:spPr>
        <p:txBody>
          <a:bodyPr/>
          <a:lstStyle/>
          <a:p>
            <a:r>
              <a:rPr lang="en-US" dirty="0">
                <a:latin typeface="Arial" panose="020B0604020202020204" pitchFamily="34" charset="0"/>
                <a:cs typeface="Arial" panose="020B0604020202020204" pitchFamily="34" charset="0"/>
              </a:rPr>
              <a:t>15- Switch Responsibility to (Payables, Vision Operations (USA)</a:t>
            </a:r>
          </a:p>
          <a:p>
            <a:r>
              <a:rPr lang="en-US" dirty="0">
                <a:latin typeface="Arial" panose="020B0604020202020204" pitchFamily="34" charset="0"/>
                <a:cs typeface="Arial" panose="020B0604020202020204" pitchFamily="34" charset="0"/>
              </a:rPr>
              <a:t>16- From :Invoices &gt;&gt; Entry &gt;&gt; Invoices.</a:t>
            </a:r>
          </a:p>
          <a:p>
            <a:r>
              <a:rPr lang="en-US" dirty="0">
                <a:latin typeface="Arial" panose="020B0604020202020204" pitchFamily="34" charset="0"/>
                <a:cs typeface="Arial" panose="020B0604020202020204" pitchFamily="34" charset="0"/>
              </a:rPr>
              <a:t>17- In Type We chose Payment Request, then press find.</a:t>
            </a:r>
          </a:p>
          <a:p>
            <a:r>
              <a:rPr lang="en-US" dirty="0">
                <a:latin typeface="Arial" panose="020B0604020202020204" pitchFamily="34" charset="0"/>
                <a:cs typeface="Arial" panose="020B0604020202020204" pitchFamily="34" charset="0"/>
              </a:rPr>
              <a:t>18- From Actions &gt; Create accounting &gt; Final &gt; Ok &gt; Actions &gt; Pay in Full &gt; Ok</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A88E577A-A2CE-0D7E-0E12-B51F1B3A9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5672" y="3017565"/>
            <a:ext cx="6459602" cy="3840435"/>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0" y="3017564"/>
            <a:ext cx="5846522" cy="3840435"/>
          </a:xfrm>
          <a:prstGeom prst="rect">
            <a:avLst/>
          </a:prstGeom>
        </p:spPr>
      </p:pic>
      <p:sp>
        <p:nvSpPr>
          <p:cNvPr id="9" name="Rectangle 8"/>
          <p:cNvSpPr/>
          <p:nvPr/>
        </p:nvSpPr>
        <p:spPr>
          <a:xfrm>
            <a:off x="747132" y="4304371"/>
            <a:ext cx="1304692"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884234" y="6389649"/>
            <a:ext cx="831438" cy="384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5855702" y="3679902"/>
            <a:ext cx="6098405" cy="20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954751" y="6657278"/>
            <a:ext cx="568712" cy="2007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589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305670" y="687856"/>
            <a:ext cx="4753342" cy="507703"/>
          </a:xfrm>
        </p:spPr>
        <p:txBody>
          <a:bodyPr>
            <a:normAutofit fontScale="90000"/>
          </a:bodyPr>
          <a:lstStyle/>
          <a:p>
            <a:r>
              <a:rPr lang="en-US" b="1" dirty="0">
                <a:latin typeface="Arial" panose="020B0604020202020204" pitchFamily="34" charset="0"/>
                <a:cs typeface="Arial" panose="020B0604020202020204" pitchFamily="34" charset="0"/>
              </a:rPr>
              <a:t>    Pay In Full</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413995"/>
            <a:ext cx="5352585" cy="1126174"/>
          </a:xfrm>
        </p:spPr>
        <p:txBody>
          <a:bodyPr>
            <a:normAutofit/>
          </a:bodyPr>
          <a:lstStyle/>
          <a:p>
            <a:r>
              <a:rPr lang="en-US" sz="1800" dirty="0">
                <a:latin typeface="Arial" panose="020B0604020202020204" pitchFamily="34" charset="0"/>
                <a:cs typeface="Arial" panose="020B0604020202020204" pitchFamily="34" charset="0"/>
              </a:rPr>
              <a:t>19- Enter the Payment date , address , Bank account , then press save </a:t>
            </a:r>
          </a:p>
          <a:p>
            <a:r>
              <a:rPr lang="en-US" sz="1800" dirty="0">
                <a:latin typeface="Arial" panose="020B0604020202020204" pitchFamily="34" charset="0"/>
                <a:cs typeface="Arial" panose="020B0604020202020204" pitchFamily="34" charset="0"/>
              </a:rPr>
              <a:t>20- From Actions &gt; Create Accounting &gt; Final &gt; Ok </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159793C2-350E-E03D-2084-419C9C0F73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2487970"/>
            <a:ext cx="7304049" cy="4342486"/>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72424" y="1410614"/>
            <a:ext cx="3616915" cy="5419842"/>
          </a:xfrm>
          <a:prstGeom prst="rect">
            <a:avLst/>
          </a:prstGeom>
        </p:spPr>
      </p:pic>
      <p:sp>
        <p:nvSpPr>
          <p:cNvPr id="8" name="Rectangle 7"/>
          <p:cNvSpPr/>
          <p:nvPr/>
        </p:nvSpPr>
        <p:spPr>
          <a:xfrm>
            <a:off x="66662" y="3122341"/>
            <a:ext cx="7014362" cy="245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02888" y="6668429"/>
            <a:ext cx="1025912"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7772400" y="1856197"/>
            <a:ext cx="1286612" cy="245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8006576" y="2653990"/>
            <a:ext cx="591014" cy="144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341112" y="6467708"/>
            <a:ext cx="1014761" cy="2007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01033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1" y="1263514"/>
            <a:ext cx="5175717" cy="1257152"/>
          </a:xfrm>
        </p:spPr>
        <p:txBody>
          <a:bodyPr>
            <a:noAutofit/>
          </a:bodyPr>
          <a:lstStyle/>
          <a:p>
            <a:r>
              <a:rPr lang="en-US" dirty="0">
                <a:latin typeface="Arial" panose="020B0604020202020204" pitchFamily="34" charset="0"/>
                <a:cs typeface="Arial" panose="020B0604020202020204" pitchFamily="34" charset="0"/>
              </a:rPr>
              <a:t>21- From View Payments, then Payment Overview &gt; Payments </a:t>
            </a:r>
          </a:p>
          <a:p>
            <a:r>
              <a:rPr lang="en-US" dirty="0">
                <a:latin typeface="Arial" panose="020B0604020202020204" pitchFamily="34" charset="0"/>
                <a:cs typeface="Arial" panose="020B0604020202020204" pitchFamily="34" charset="0"/>
              </a:rPr>
              <a:t>22- From Tools &gt; View Accounting </a:t>
            </a:r>
          </a:p>
          <a:p>
            <a:r>
              <a:rPr lang="en-US" dirty="0">
                <a:latin typeface="Arial" panose="020B0604020202020204" pitchFamily="34" charset="0"/>
                <a:cs typeface="Arial" panose="020B0604020202020204" pitchFamily="34" charset="0"/>
              </a:rPr>
              <a:t>We will find the Transactions , Item Expenses in Debit and Liability in Credit </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AEFB2554-BC9F-44C8-F37F-FF244EE304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2792506"/>
            <a:ext cx="5523543" cy="2922307"/>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3747" y="489041"/>
            <a:ext cx="4768801" cy="284637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01889" y="2865540"/>
            <a:ext cx="6515567" cy="2849273"/>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5746654"/>
            <a:ext cx="12117456" cy="1082998"/>
          </a:xfrm>
          <a:prstGeom prst="rect">
            <a:avLst/>
          </a:prstGeom>
        </p:spPr>
      </p:pic>
      <p:sp>
        <p:nvSpPr>
          <p:cNvPr id="11" name="Rectangle 10"/>
          <p:cNvSpPr/>
          <p:nvPr/>
        </p:nvSpPr>
        <p:spPr>
          <a:xfrm>
            <a:off x="7780322" y="1522989"/>
            <a:ext cx="616546" cy="227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6662" y="5475249"/>
            <a:ext cx="936948" cy="2366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749776" y="5475249"/>
            <a:ext cx="1070517" cy="27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568068" y="6088566"/>
            <a:ext cx="747132" cy="278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672039" y="6333893"/>
            <a:ext cx="724829" cy="267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966224" y="6088566"/>
            <a:ext cx="880947" cy="278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10829" y="6367346"/>
            <a:ext cx="479503" cy="23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732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51BA-9C17-B709-C3D5-8834BE943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21D35-34FE-659E-A532-ED7D5331BB42}"/>
              </a:ext>
            </a:extLst>
          </p:cNvPr>
          <p:cNvSpPr>
            <a:spLocks noGrp="1"/>
          </p:cNvSpPr>
          <p:nvPr>
            <p:ph type="title"/>
          </p:nvPr>
        </p:nvSpPr>
        <p:spPr>
          <a:xfrm>
            <a:off x="4305489" y="587460"/>
            <a:ext cx="3932237" cy="613212"/>
          </a:xfrm>
        </p:spPr>
        <p:txBody>
          <a:bodyPr>
            <a:normAutofit/>
          </a:bodyPr>
          <a:lstStyle/>
          <a:p>
            <a:r>
              <a:rPr lang="en-US" sz="2400" b="1" dirty="0">
                <a:latin typeface="Arial" panose="020B0604020202020204" pitchFamily="34" charset="0"/>
                <a:cs typeface="Arial" panose="020B0604020202020204" pitchFamily="34" charset="0"/>
              </a:rPr>
              <a:t>Transaction Types</a:t>
            </a:r>
            <a:endParaRPr lang="en-US" sz="2400" dirty="0"/>
          </a:p>
        </p:txBody>
      </p:sp>
      <p:pic>
        <p:nvPicPr>
          <p:cNvPr id="10" name="Content Placeholder 9" descr="A logo of a globe with a graduation cap&#10;&#10;AI-generated content may be incorrect.">
            <a:extLst>
              <a:ext uri="{FF2B5EF4-FFF2-40B4-BE49-F238E27FC236}">
                <a16:creationId xmlns:a16="http://schemas.microsoft.com/office/drawing/2014/main" id="{C547C534-FD90-1E0C-A171-4A0895250BA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1386AAA1-1F91-90A8-118B-854D64F6BA5A}"/>
              </a:ext>
            </a:extLst>
          </p:cNvPr>
          <p:cNvSpPr>
            <a:spLocks noGrp="1"/>
          </p:cNvSpPr>
          <p:nvPr>
            <p:ph type="body" sz="half" idx="2"/>
          </p:nvPr>
        </p:nvSpPr>
        <p:spPr>
          <a:xfrm>
            <a:off x="366764" y="1341455"/>
            <a:ext cx="5370844" cy="5352241"/>
          </a:xfrm>
        </p:spPr>
        <p:txBody>
          <a:bodyPr>
            <a:normAutofit fontScale="92500" lnSpcReduction="10000"/>
          </a:bodyPr>
          <a:lstStyle/>
          <a:p>
            <a:r>
              <a:rPr lang="en-US" b="1" dirty="0">
                <a:latin typeface="Arial" panose="020B0604020202020204" pitchFamily="34" charset="0"/>
                <a:cs typeface="Arial" panose="020B0604020202020204" pitchFamily="34" charset="0"/>
              </a:rPr>
              <a:t>First, we enter operating Unit</a:t>
            </a:r>
          </a:p>
          <a:p>
            <a:r>
              <a:rPr lang="en-US" b="1" dirty="0">
                <a:latin typeface="Arial" panose="020B0604020202020204" pitchFamily="34" charset="0"/>
                <a:cs typeface="Arial" panose="020B0604020202020204" pitchFamily="34" charset="0"/>
              </a:rPr>
              <a:t>Second, we choose a name for Transaction Type</a:t>
            </a:r>
          </a:p>
          <a:p>
            <a:r>
              <a:rPr lang="en-US" b="1"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Class: </a:t>
            </a:r>
            <a:r>
              <a:rPr lang="en-US" dirty="0">
                <a:latin typeface="Arial" panose="020B0604020202020204" pitchFamily="34" charset="0"/>
                <a:cs typeface="Arial" panose="020B0604020202020204" pitchFamily="34" charset="0"/>
              </a:rPr>
              <a:t>define the category or type of a transaction. They determine the business behavior, rules, and accounting entries associated with different types of transactions.</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Common Transaction Types in AR (Transaction Class)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Invoice:</a:t>
            </a:r>
            <a:r>
              <a:rPr lang="en-US" dirty="0">
                <a:latin typeface="Arial" panose="020B0604020202020204" pitchFamily="34" charset="0"/>
                <a:cs typeface="Arial" panose="020B0604020202020204" pitchFamily="34" charset="0"/>
              </a:rPr>
              <a:t> For recording customer sales or service charges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Debit Memo: </a:t>
            </a:r>
            <a:r>
              <a:rPr lang="en-US" dirty="0">
                <a:latin typeface="Arial" panose="020B0604020202020204" pitchFamily="34" charset="0"/>
                <a:cs typeface="Arial" panose="020B0604020202020204" pitchFamily="34" charset="0"/>
              </a:rPr>
              <a:t>Used to increase the amount a customer owes.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Credit Memo: </a:t>
            </a:r>
            <a:r>
              <a:rPr lang="en-US" dirty="0">
                <a:latin typeface="Arial" panose="020B0604020202020204" pitchFamily="34" charset="0"/>
                <a:cs typeface="Arial" panose="020B0604020202020204" pitchFamily="34" charset="0"/>
              </a:rPr>
              <a:t>Used to reduce the amount a customer owes or correct billing errors.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Chargeback:</a:t>
            </a:r>
            <a:r>
              <a:rPr lang="en-US" dirty="0">
                <a:latin typeface="Arial" panose="020B0604020202020204" pitchFamily="34" charset="0"/>
                <a:cs typeface="Arial" panose="020B0604020202020204" pitchFamily="34" charset="0"/>
              </a:rPr>
              <a:t> Created when a customer disputes an invoice or makes a partial payment, generating a new receivable for the disputed amount.</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Deposit:</a:t>
            </a:r>
            <a:r>
              <a:rPr lang="en-US" dirty="0">
                <a:latin typeface="Arial" panose="020B0604020202020204" pitchFamily="34" charset="0"/>
                <a:cs typeface="Arial" panose="020B0604020202020204" pitchFamily="34" charset="0"/>
              </a:rPr>
              <a:t> An upfront payment from a customer that will be applied against future invoices.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Guarantee:</a:t>
            </a:r>
            <a:r>
              <a:rPr lang="en-US" dirty="0">
                <a:latin typeface="Arial" panose="020B0604020202020204" pitchFamily="34" charset="0"/>
                <a:cs typeface="Arial" panose="020B0604020202020204" pitchFamily="34" charset="0"/>
              </a:rPr>
              <a:t> A form of agreement where the customer guarantees future payments.</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D227E22-3BDA-F8FB-BB83-0A4AC4406FE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9DD68A-BFA0-8AF5-05F4-952970FD583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871B6D4A-88DF-57C7-9514-C1186A59D3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7F193EE-745A-3E4D-021C-42C89A3479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9059" y="1304792"/>
            <a:ext cx="6074230" cy="5352241"/>
          </a:xfrm>
          <a:prstGeom prst="rect">
            <a:avLst/>
          </a:prstGeom>
        </p:spPr>
      </p:pic>
      <p:sp>
        <p:nvSpPr>
          <p:cNvPr id="3" name="Rectangle 2"/>
          <p:cNvSpPr/>
          <p:nvPr/>
        </p:nvSpPr>
        <p:spPr>
          <a:xfrm>
            <a:off x="7069873" y="2163336"/>
            <a:ext cx="267629"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069873" y="2408663"/>
            <a:ext cx="267629"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9634655" y="2408663"/>
            <a:ext cx="579862"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12673" y="2642839"/>
            <a:ext cx="724829" cy="14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7920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337590" y="323919"/>
            <a:ext cx="3932237" cy="847592"/>
          </a:xfrm>
        </p:spPr>
        <p:txBody>
          <a:bodyPr>
            <a:normAutofit/>
          </a:bodyPr>
          <a:lstStyle/>
          <a:p>
            <a:r>
              <a:rPr lang="ar-EG"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 write off</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236323" y="2287363"/>
            <a:ext cx="4030877" cy="3234271"/>
          </a:xfrm>
        </p:spPr>
        <p:txBody>
          <a:bodyPr>
            <a:normAutofit/>
          </a:bodyPr>
          <a:lstStyle/>
          <a:p>
            <a:r>
              <a:rPr lang="en-US" sz="1800" b="1" dirty="0">
                <a:solidFill>
                  <a:srgbClr val="000000"/>
                </a:solidFill>
                <a:latin typeface="Arial" panose="020B0604020202020204" pitchFamily="34" charset="0"/>
                <a:cs typeface="Arial" panose="020B0604020202020204" pitchFamily="34" charset="0"/>
              </a:rPr>
              <a:t>• Steps to make A Write Off:</a:t>
            </a:r>
            <a:endParaRPr lang="en-GB" sz="1800" dirty="0"/>
          </a:p>
          <a:p>
            <a:r>
              <a:rPr lang="en-US" sz="1800" dirty="0">
                <a:solidFill>
                  <a:srgbClr val="000000"/>
                </a:solidFill>
                <a:latin typeface="Arial" panose="020B0604020202020204" pitchFamily="34" charset="0"/>
                <a:cs typeface="Arial" panose="020B0604020202020204" pitchFamily="34" charset="0"/>
              </a:rPr>
              <a:t>1-  Go to </a:t>
            </a:r>
            <a:r>
              <a:rPr lang="en-US" sz="1800" b="1" dirty="0">
                <a:solidFill>
                  <a:srgbClr val="000000"/>
                </a:solidFill>
                <a:latin typeface="Arial" panose="020B0604020202020204" pitchFamily="34" charset="0"/>
                <a:cs typeface="Arial" panose="020B0604020202020204" pitchFamily="34" charset="0"/>
              </a:rPr>
              <a:t>Setup &gt;&gt; Receipts &gt;&gt; Receivables Activities.</a:t>
            </a:r>
            <a:endParaRPr lang="en-GB" sz="1800" dirty="0"/>
          </a:p>
          <a:p>
            <a:r>
              <a:rPr lang="en-US" sz="1800" dirty="0">
                <a:solidFill>
                  <a:srgbClr val="000000"/>
                </a:solidFill>
                <a:latin typeface="Arial" panose="020B0604020202020204" pitchFamily="34" charset="0"/>
                <a:cs typeface="Arial" panose="020B0604020202020204" pitchFamily="34" charset="0"/>
              </a:rPr>
              <a:t>2- Enter the operating unit and name , in Type choose Receipt Write-off </a:t>
            </a:r>
            <a:endParaRPr lang="en-GB" sz="1800" dirty="0"/>
          </a:p>
          <a:p>
            <a:r>
              <a:rPr lang="en-US" sz="1800" dirty="0">
                <a:solidFill>
                  <a:srgbClr val="000000"/>
                </a:solidFill>
                <a:latin typeface="Arial" panose="020B0604020202020204" pitchFamily="34" charset="0"/>
                <a:cs typeface="Arial" panose="020B0604020202020204" pitchFamily="34" charset="0"/>
              </a:rPr>
              <a:t>3- In Activity GL Account enter the account .</a:t>
            </a:r>
            <a:endParaRPr lang="en-GB" sz="1800" dirty="0"/>
          </a:p>
          <a:p>
            <a:r>
              <a:rPr lang="en-US" sz="1800" dirty="0">
                <a:solidFill>
                  <a:srgbClr val="000000"/>
                </a:solidFill>
                <a:latin typeface="Arial" panose="020B0604020202020204" pitchFamily="34" charset="0"/>
                <a:cs typeface="Arial" panose="020B0604020202020204" pitchFamily="34" charset="0"/>
              </a:rPr>
              <a:t>4- Press SAVE.</a:t>
            </a:r>
          </a:p>
          <a:p>
            <a:r>
              <a:rPr lang="en-US" sz="1800" dirty="0">
                <a:latin typeface="Arial" panose="020B0604020202020204" pitchFamily="34" charset="0"/>
                <a:cs typeface="Arial" panose="020B0604020202020204" pitchFamily="34" charset="0"/>
              </a:rPr>
              <a:t>5- Make an approval limit.</a:t>
            </a:r>
          </a:p>
          <a:p>
            <a:endParaRPr lang="en-GB" sz="1900" dirty="0"/>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05219"/>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69738"/>
            <a:ext cx="1123741" cy="953100"/>
          </a:xfrm>
          <a:prstGeom prst="rect">
            <a:avLst/>
          </a:prstGeom>
        </p:spPr>
      </p:pic>
      <p:pic>
        <p:nvPicPr>
          <p:cNvPr id="7" name="Picture 6">
            <a:extLst>
              <a:ext uri="{FF2B5EF4-FFF2-40B4-BE49-F238E27FC236}">
                <a16:creationId xmlns:a16="http://schemas.microsoft.com/office/drawing/2014/main" id="{4C66D6EC-DF93-12AF-6A7C-CD265FEA03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7225" y="1585378"/>
            <a:ext cx="7488452" cy="3234272"/>
          </a:xfrm>
          <a:prstGeom prst="rect">
            <a:avLst/>
          </a:prstGeom>
        </p:spPr>
      </p:pic>
      <p:pic>
        <p:nvPicPr>
          <p:cNvPr id="14" name="Picture 13">
            <a:extLst>
              <a:ext uri="{FF2B5EF4-FFF2-40B4-BE49-F238E27FC236}">
                <a16:creationId xmlns:a16="http://schemas.microsoft.com/office/drawing/2014/main" id="{79810A38-0998-9013-F769-31B5016F230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67225" y="4941376"/>
            <a:ext cx="7488452" cy="1764224"/>
          </a:xfrm>
          <a:prstGeom prst="rect">
            <a:avLst/>
          </a:prstGeom>
        </p:spPr>
      </p:pic>
      <p:sp>
        <p:nvSpPr>
          <p:cNvPr id="15" name="TextBox 14">
            <a:extLst>
              <a:ext uri="{FF2B5EF4-FFF2-40B4-BE49-F238E27FC236}">
                <a16:creationId xmlns:a16="http://schemas.microsoft.com/office/drawing/2014/main" id="{B9C90757-0B68-7FCF-C18A-A162F2374C4A}"/>
              </a:ext>
            </a:extLst>
          </p:cNvPr>
          <p:cNvSpPr txBox="1"/>
          <p:nvPr/>
        </p:nvSpPr>
        <p:spPr>
          <a:xfrm>
            <a:off x="5362576" y="1857375"/>
            <a:ext cx="1089606" cy="172813"/>
          </a:xfrm>
          <a:prstGeom prst="rect">
            <a:avLst/>
          </a:prstGeom>
          <a:noFill/>
          <a:ln w="19050">
            <a:solidFill>
              <a:srgbClr val="FF000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08586C67-D395-78FC-44E3-8A2B23CBA540}"/>
              </a:ext>
            </a:extLst>
          </p:cNvPr>
          <p:cNvSpPr txBox="1"/>
          <p:nvPr/>
        </p:nvSpPr>
        <p:spPr>
          <a:xfrm>
            <a:off x="5551197" y="4057650"/>
            <a:ext cx="1487778" cy="172813"/>
          </a:xfrm>
          <a:prstGeom prst="rect">
            <a:avLst/>
          </a:prstGeom>
          <a:noFill/>
          <a:ln w="19050">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0A2A581F-CC92-BE61-698C-154FA0DCC2F9}"/>
              </a:ext>
            </a:extLst>
          </p:cNvPr>
          <p:cNvSpPr txBox="1"/>
          <p:nvPr/>
        </p:nvSpPr>
        <p:spPr>
          <a:xfrm>
            <a:off x="6000750" y="2517199"/>
            <a:ext cx="451432" cy="172813"/>
          </a:xfrm>
          <a:prstGeom prst="rect">
            <a:avLst/>
          </a:prstGeom>
          <a:noFill/>
          <a:ln w="1905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983B438B-B170-21E3-8865-2AF4476FDC33}"/>
              </a:ext>
            </a:extLst>
          </p:cNvPr>
          <p:cNvSpPr txBox="1"/>
          <p:nvPr/>
        </p:nvSpPr>
        <p:spPr>
          <a:xfrm>
            <a:off x="5985457" y="2100880"/>
            <a:ext cx="451432" cy="172813"/>
          </a:xfrm>
          <a:prstGeom prst="rect">
            <a:avLst/>
          </a:prstGeom>
          <a:noFill/>
          <a:ln w="19050">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D1EB0320-FB58-61EB-5180-3C4BB4A1231D}"/>
              </a:ext>
            </a:extLst>
          </p:cNvPr>
          <p:cNvSpPr txBox="1"/>
          <p:nvPr/>
        </p:nvSpPr>
        <p:spPr>
          <a:xfrm>
            <a:off x="4738687" y="6257925"/>
            <a:ext cx="6643687" cy="230337"/>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30552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742786" y="461361"/>
            <a:ext cx="4330697" cy="847592"/>
          </a:xfrm>
        </p:spPr>
        <p:txBody>
          <a:bodyPr>
            <a:normAutofit/>
          </a:bodyPr>
          <a:lstStyle/>
          <a:p>
            <a:r>
              <a:rPr lang="en-US" b="1" dirty="0">
                <a:latin typeface="Arial" panose="020B0604020202020204" pitchFamily="34" charset="0"/>
                <a:cs typeface="Arial" panose="020B0604020202020204" pitchFamily="34" charset="0"/>
              </a:rPr>
              <a:t>       Making A Receipt</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133214"/>
            <a:ext cx="4216893" cy="2588653"/>
          </a:xfrm>
        </p:spPr>
        <p:txBody>
          <a:bodyPr>
            <a:normAutofit fontScale="92500" lnSpcReduction="10000"/>
          </a:bodyPr>
          <a:lstStyle/>
          <a:p>
            <a:r>
              <a:rPr lang="en-US" b="1" dirty="0">
                <a:latin typeface="Arial" panose="020B0604020202020204" pitchFamily="34" charset="0"/>
                <a:cs typeface="Arial" panose="020B0604020202020204" pitchFamily="34" charset="0"/>
              </a:rPr>
              <a:t>Steps to be followed :</a:t>
            </a:r>
          </a:p>
          <a:p>
            <a:r>
              <a:rPr lang="en-US" dirty="0">
                <a:solidFill>
                  <a:srgbClr val="000000"/>
                </a:solidFill>
                <a:latin typeface="Arial" panose="020B0604020202020204" pitchFamily="34" charset="0"/>
                <a:cs typeface="Arial" panose="020B0604020202020204" pitchFamily="34" charset="0"/>
              </a:rPr>
              <a:t>1- Choose my receipt method </a:t>
            </a:r>
            <a:endParaRPr lang="en-GB" dirty="0"/>
          </a:p>
          <a:p>
            <a:r>
              <a:rPr lang="en-US" dirty="0">
                <a:solidFill>
                  <a:srgbClr val="000000"/>
                </a:solidFill>
                <a:latin typeface="Arial" panose="020B0604020202020204" pitchFamily="34" charset="0"/>
                <a:cs typeface="Arial" panose="020B0604020202020204" pitchFamily="34" charset="0"/>
              </a:rPr>
              <a:t>2- Add Receipt Number </a:t>
            </a:r>
            <a:endParaRPr lang="en-GB" dirty="0"/>
          </a:p>
          <a:p>
            <a:r>
              <a:rPr lang="en-US" dirty="0">
                <a:solidFill>
                  <a:srgbClr val="000000"/>
                </a:solidFill>
                <a:latin typeface="Arial" panose="020B0604020202020204" pitchFamily="34" charset="0"/>
                <a:cs typeface="Arial" panose="020B0604020202020204" pitchFamily="34" charset="0"/>
              </a:rPr>
              <a:t>3- Add Receipt Amount </a:t>
            </a:r>
            <a:endParaRPr lang="en-GB" dirty="0"/>
          </a:p>
          <a:p>
            <a:r>
              <a:rPr lang="en-US" dirty="0">
                <a:solidFill>
                  <a:srgbClr val="000000"/>
                </a:solidFill>
                <a:latin typeface="Arial" panose="020B0604020202020204" pitchFamily="34" charset="0"/>
                <a:cs typeface="Arial" panose="020B0604020202020204" pitchFamily="34" charset="0"/>
              </a:rPr>
              <a:t>4- Enter Receipt Date and GL date</a:t>
            </a:r>
          </a:p>
          <a:p>
            <a:r>
              <a:rPr lang="en-US" dirty="0">
                <a:solidFill>
                  <a:srgbClr val="000000"/>
                </a:solidFill>
                <a:latin typeface="Arial" panose="020B0604020202020204" pitchFamily="34" charset="0"/>
                <a:cs typeface="Arial" panose="020B0604020202020204" pitchFamily="34" charset="0"/>
              </a:rPr>
              <a:t>5- Add the Customer  </a:t>
            </a:r>
            <a:endParaRPr lang="en-GB" dirty="0"/>
          </a:p>
          <a:p>
            <a:r>
              <a:rPr lang="en-US" dirty="0">
                <a:solidFill>
                  <a:srgbClr val="000000"/>
                </a:solidFill>
                <a:latin typeface="Arial" panose="020B0604020202020204" pitchFamily="34" charset="0"/>
                <a:cs typeface="Arial" panose="020B0604020202020204" pitchFamily="34" charset="0"/>
              </a:rPr>
              <a:t>6- Press Save , then enter to apply</a:t>
            </a:r>
          </a:p>
          <a:p>
            <a:r>
              <a:rPr lang="en-US" dirty="0">
                <a:solidFill>
                  <a:srgbClr val="000000"/>
                </a:solidFill>
                <a:latin typeface="Arial" panose="020B0604020202020204" pitchFamily="34" charset="0"/>
                <a:cs typeface="Arial" panose="020B0604020202020204" pitchFamily="34" charset="0"/>
              </a:rPr>
              <a:t>7- In apply to we will choose Receipt Write-off</a:t>
            </a:r>
            <a:endParaRPr lang="en-GB" dirty="0"/>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62" y="3543815"/>
            <a:ext cx="5586761" cy="3303173"/>
          </a:xfrm>
          <a:prstGeom prst="rect">
            <a:avLst/>
          </a:prstGeom>
        </p:spPr>
      </p:pic>
      <p:sp>
        <p:nvSpPr>
          <p:cNvPr id="8" name="AutoShape 2" descr="blob:https://web.whatsapp.com/fd22f6cd-bc9d-4f6a-805e-2374cf88fd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8537" y="3559512"/>
            <a:ext cx="6523463" cy="3287476"/>
          </a:xfrm>
          <a:prstGeom prst="rect">
            <a:avLst/>
          </a:prstGeom>
        </p:spPr>
      </p:pic>
      <p:sp>
        <p:nvSpPr>
          <p:cNvPr id="11" name="Rectangle 10"/>
          <p:cNvSpPr/>
          <p:nvPr/>
        </p:nvSpPr>
        <p:spPr>
          <a:xfrm>
            <a:off x="578454" y="3936380"/>
            <a:ext cx="511792" cy="40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2598234" y="3902927"/>
            <a:ext cx="479503" cy="278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35980" y="5452946"/>
            <a:ext cx="354266"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616605" y="6646127"/>
            <a:ext cx="867242"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333893" y="4861932"/>
            <a:ext cx="5720575" cy="189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738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537423"/>
            <a:ext cx="5508702" cy="2648046"/>
          </a:xfrm>
        </p:spPr>
        <p:txBody>
          <a:bodyPr>
            <a:normAutofit/>
          </a:bodyPr>
          <a:lstStyle/>
          <a:p>
            <a:r>
              <a:rPr lang="en-US" sz="1800" dirty="0">
                <a:latin typeface="Arial" panose="020B0604020202020204" pitchFamily="34" charset="0"/>
                <a:cs typeface="Arial" panose="020B0604020202020204" pitchFamily="34" charset="0"/>
              </a:rPr>
              <a:t>8- Enter the Date and Activity </a:t>
            </a:r>
          </a:p>
          <a:p>
            <a:r>
              <a:rPr lang="en-US" sz="1800" dirty="0">
                <a:latin typeface="Arial" panose="020B0604020202020204" pitchFamily="34" charset="0"/>
                <a:cs typeface="Arial" panose="020B0604020202020204" pitchFamily="34" charset="0"/>
              </a:rPr>
              <a:t>9- Press Save </a:t>
            </a:r>
          </a:p>
          <a:p>
            <a:r>
              <a:rPr lang="en-US" sz="1800" dirty="0">
                <a:latin typeface="Arial" panose="020B0604020202020204" pitchFamily="34" charset="0"/>
                <a:cs typeface="Arial" panose="020B0604020202020204" pitchFamily="34" charset="0"/>
              </a:rPr>
              <a:t>10- From Tools choose Create Accounting </a:t>
            </a:r>
          </a:p>
          <a:p>
            <a:r>
              <a:rPr lang="en-US" sz="1800" dirty="0">
                <a:latin typeface="Arial" panose="020B0604020202020204" pitchFamily="34" charset="0"/>
                <a:cs typeface="Arial" panose="020B0604020202020204" pitchFamily="34" charset="0"/>
              </a:rPr>
              <a:t>11- From Tools Choose View Accounting </a:t>
            </a:r>
          </a:p>
          <a:p>
            <a:r>
              <a:rPr lang="en-US" sz="1800" dirty="0">
                <a:latin typeface="Arial" panose="020B0604020202020204" pitchFamily="34" charset="0"/>
                <a:cs typeface="Arial" panose="020B0604020202020204" pitchFamily="34" charset="0"/>
              </a:rPr>
              <a:t>We will find : </a:t>
            </a:r>
            <a:r>
              <a:rPr lang="en-US" sz="1800" b="1" dirty="0">
                <a:latin typeface="Arial" panose="020B0604020202020204" pitchFamily="34" charset="0"/>
                <a:cs typeface="Arial" panose="020B0604020202020204" pitchFamily="34" charset="0"/>
              </a:rPr>
              <a:t>Cash</a:t>
            </a:r>
            <a:r>
              <a:rPr lang="en-US" sz="1800" dirty="0">
                <a:latin typeface="Arial" panose="020B0604020202020204" pitchFamily="34" charset="0"/>
                <a:cs typeface="Arial" panose="020B0604020202020204" pitchFamily="34" charset="0"/>
              </a:rPr>
              <a:t> in </a:t>
            </a:r>
            <a:r>
              <a:rPr lang="en-US" sz="1800" b="1" dirty="0">
                <a:latin typeface="Arial" panose="020B0604020202020204" pitchFamily="34" charset="0"/>
                <a:cs typeface="Arial" panose="020B0604020202020204" pitchFamily="34" charset="0"/>
              </a:rPr>
              <a:t>Debit</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Write off </a:t>
            </a:r>
            <a:r>
              <a:rPr lang="en-US" sz="1800" dirty="0">
                <a:latin typeface="Arial" panose="020B0604020202020204" pitchFamily="34" charset="0"/>
                <a:cs typeface="Arial" panose="020B0604020202020204" pitchFamily="34" charset="0"/>
              </a:rPr>
              <a:t>in </a:t>
            </a:r>
            <a:r>
              <a:rPr lang="en-US" sz="1800" b="1" dirty="0">
                <a:latin typeface="Arial" panose="020B0604020202020204" pitchFamily="34" charset="0"/>
                <a:cs typeface="Arial" panose="020B0604020202020204" pitchFamily="34" charset="0"/>
              </a:rPr>
              <a:t>Credit</a:t>
            </a: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04200"/>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4080" y="1839975"/>
            <a:ext cx="6337920" cy="3707683"/>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593594"/>
            <a:ext cx="6023370" cy="1877731"/>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662" y="5579582"/>
            <a:ext cx="12032166" cy="1278418"/>
          </a:xfrm>
          <a:prstGeom prst="rect">
            <a:avLst/>
          </a:prstGeom>
        </p:spPr>
      </p:pic>
      <p:sp>
        <p:nvSpPr>
          <p:cNvPr id="11" name="Rectangle 10"/>
          <p:cNvSpPr/>
          <p:nvPr/>
        </p:nvSpPr>
        <p:spPr>
          <a:xfrm>
            <a:off x="6096000" y="3267307"/>
            <a:ext cx="6002828" cy="167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828156" y="5887844"/>
            <a:ext cx="512956" cy="194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9255512" y="5932449"/>
            <a:ext cx="512956" cy="1503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828156" y="6545766"/>
            <a:ext cx="512956"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0169912" y="6545766"/>
            <a:ext cx="446049"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3852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4223242" y="566998"/>
            <a:ext cx="3932237" cy="847592"/>
          </a:xfrm>
        </p:spPr>
        <p:txBody>
          <a:bodyPr>
            <a:normAutofit/>
          </a:bodyPr>
          <a:lstStyle/>
          <a:p>
            <a:pPr algn="ctr"/>
            <a:r>
              <a:rPr lang="en-US" sz="4000" b="1" dirty="0">
                <a:latin typeface="Arial" panose="020B0604020202020204" pitchFamily="34" charset="0"/>
                <a:cs typeface="Arial" panose="020B0604020202020204" pitchFamily="34" charset="0"/>
              </a:rPr>
              <a:t>Requests</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66662" y="1734189"/>
            <a:ext cx="3932237" cy="3811588"/>
          </a:xfrm>
        </p:spPr>
        <p:txBody>
          <a:bodyPr>
            <a:normAutofit lnSpcReduction="10000"/>
          </a:bodyPr>
          <a:lstStyle/>
          <a:p>
            <a:r>
              <a:rPr lang="en-US" sz="1800" b="1" i="0" dirty="0">
                <a:solidFill>
                  <a:srgbClr val="404040"/>
                </a:solidFill>
                <a:effectLst/>
                <a:latin typeface="Arial" panose="020B0604020202020204" pitchFamily="34" charset="0"/>
                <a:cs typeface="Arial" panose="020B0604020202020204" pitchFamily="34" charset="0"/>
              </a:rPr>
              <a:t>Reports</a:t>
            </a:r>
            <a:r>
              <a:rPr lang="ar-EG" sz="1800" dirty="0">
                <a:solidFill>
                  <a:srgbClr val="404040"/>
                </a:solidFill>
                <a:latin typeface="Arial" panose="020B0604020202020204" pitchFamily="34" charset="0"/>
                <a:cs typeface="Arial" panose="020B0604020202020204" pitchFamily="34" charset="0"/>
              </a:rPr>
              <a:t>  </a:t>
            </a:r>
            <a:r>
              <a:rPr lang="en-US" sz="1800" dirty="0">
                <a:solidFill>
                  <a:srgbClr val="404040"/>
                </a:solidFill>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Reports in Oracle AR are tools that extract specific financial data, such as invoices, payments, and customer accounts, to help you track receivables, manage finances, and make informed decisions.</a:t>
            </a:r>
          </a:p>
          <a:p>
            <a:r>
              <a:rPr lang="en-US" sz="1800" b="1" dirty="0">
                <a:latin typeface="Arial" panose="020B0604020202020204" pitchFamily="34" charset="0"/>
                <a:cs typeface="Arial" panose="020B0604020202020204" pitchFamily="34" charset="0"/>
              </a:rPr>
              <a:t>Steps to Run a Report in Oracle Accounts Receivable (AR):</a:t>
            </a:r>
          </a:p>
          <a:p>
            <a:pPr>
              <a:buFont typeface="+mj-lt"/>
              <a:buAutoNum type="arabicPeriod"/>
            </a:pPr>
            <a:r>
              <a:rPr lang="en-US" sz="1800" dirty="0">
                <a:latin typeface="Arial" panose="020B0604020202020204" pitchFamily="34" charset="0"/>
                <a:cs typeface="Arial" panose="020B0604020202020204" pitchFamily="34" charset="0"/>
              </a:rPr>
              <a:t>Open the Requests Window:</a:t>
            </a:r>
          </a:p>
          <a:p>
            <a:pPr>
              <a:buFont typeface="+mj-lt"/>
              <a:buAutoNum type="arabicPeriod"/>
            </a:pPr>
            <a:r>
              <a:rPr lang="en-US" sz="1800" dirty="0">
                <a:latin typeface="Arial" panose="020B0604020202020204" pitchFamily="34" charset="0"/>
                <a:cs typeface="Arial" panose="020B0604020202020204" pitchFamily="34" charset="0"/>
              </a:rPr>
              <a:t>From the top menu &gt; View &gt; Requests</a:t>
            </a:r>
          </a:p>
          <a:p>
            <a:pPr>
              <a:buFont typeface="+mj-lt"/>
              <a:buAutoNum type="arabicPeriod"/>
            </a:pPr>
            <a:r>
              <a:rPr lang="en-US" sz="1800" dirty="0">
                <a:latin typeface="Arial" panose="020B0604020202020204" pitchFamily="34" charset="0"/>
                <a:cs typeface="Arial" panose="020B0604020202020204" pitchFamily="34" charset="0"/>
              </a:rPr>
              <a:t>Create a New Request:</a:t>
            </a:r>
          </a:p>
          <a:p>
            <a:pPr>
              <a:buFont typeface="+mj-lt"/>
              <a:buAutoNum type="arabicPeriod"/>
            </a:pPr>
            <a:r>
              <a:rPr lang="en-US" sz="1800" dirty="0">
                <a:latin typeface="Arial" panose="020B0604020202020204" pitchFamily="34" charset="0"/>
                <a:cs typeface="Arial" panose="020B0604020202020204" pitchFamily="34" charset="0"/>
              </a:rPr>
              <a:t>Submit a New Request &gt; Single Request or Request Set &gt; OK</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1708898B-C56D-4C0D-1A2D-971ED5D5DD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7141" y="2040658"/>
            <a:ext cx="1907594" cy="3505119"/>
          </a:xfrm>
          <a:prstGeom prst="rect">
            <a:avLst/>
          </a:prstGeom>
        </p:spPr>
      </p:pic>
      <p:pic>
        <p:nvPicPr>
          <p:cNvPr id="9" name="Picture 8">
            <a:extLst>
              <a:ext uri="{FF2B5EF4-FFF2-40B4-BE49-F238E27FC236}">
                <a16:creationId xmlns:a16="http://schemas.microsoft.com/office/drawing/2014/main" id="{7F9564CF-D8A6-0251-3085-D8E02881FE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8962" y="1876301"/>
            <a:ext cx="3564974" cy="3669476"/>
          </a:xfrm>
          <a:prstGeom prst="rect">
            <a:avLst/>
          </a:prstGeom>
        </p:spPr>
      </p:pic>
      <p:pic>
        <p:nvPicPr>
          <p:cNvPr id="13" name="Picture 12">
            <a:extLst>
              <a:ext uri="{FF2B5EF4-FFF2-40B4-BE49-F238E27FC236}">
                <a16:creationId xmlns:a16="http://schemas.microsoft.com/office/drawing/2014/main" id="{60F38160-FB27-A642-0EF9-6B4E180015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18164" y="2533385"/>
            <a:ext cx="2673836" cy="2519664"/>
          </a:xfrm>
          <a:prstGeom prst="rect">
            <a:avLst/>
          </a:prstGeom>
        </p:spPr>
      </p:pic>
      <p:sp>
        <p:nvSpPr>
          <p:cNvPr id="3" name="Rectangle 2"/>
          <p:cNvSpPr/>
          <p:nvPr/>
        </p:nvSpPr>
        <p:spPr>
          <a:xfrm>
            <a:off x="3897141" y="2040658"/>
            <a:ext cx="440683" cy="312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897141" y="5274527"/>
            <a:ext cx="953797" cy="271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999356" y="2533385"/>
            <a:ext cx="702527" cy="154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096000" y="5274527"/>
            <a:ext cx="1341863" cy="271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9635214" y="3233854"/>
            <a:ext cx="858084"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0404088" y="4616605"/>
            <a:ext cx="664171"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6028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258818" y="528149"/>
            <a:ext cx="5674363" cy="847592"/>
          </a:xfrm>
        </p:spPr>
        <p:txBody>
          <a:bodyPr>
            <a:normAutofit/>
          </a:bodyPr>
          <a:lstStyle/>
          <a:p>
            <a:r>
              <a:rPr lang="en-US" sz="3200" b="1" dirty="0">
                <a:latin typeface="Arial" panose="020B0604020202020204" pitchFamily="34" charset="0"/>
                <a:cs typeface="Arial" panose="020B0604020202020204" pitchFamily="34" charset="0"/>
              </a:rPr>
              <a:t>Create Accounting Request</a:t>
            </a:r>
            <a:endParaRPr lang="en-US"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0" y="1523205"/>
            <a:ext cx="4358244" cy="4768987"/>
          </a:xfrm>
        </p:spPr>
        <p:txBody>
          <a:bodyPr/>
          <a:lstStyle/>
          <a:p>
            <a:r>
              <a:rPr lang="en-US" dirty="0">
                <a:latin typeface="Arial" panose="020B0604020202020204" pitchFamily="34" charset="0"/>
                <a:cs typeface="Arial" panose="020B0604020202020204" pitchFamily="34" charset="0"/>
              </a:rPr>
              <a:t>Open new window </a:t>
            </a:r>
            <a:r>
              <a:rPr lang="en-US" b="1" dirty="0">
                <a:latin typeface="Arial" panose="020B0604020202020204" pitchFamily="34" charset="0"/>
                <a:cs typeface="Arial" panose="020B0604020202020204" pitchFamily="34" charset="0"/>
              </a:rPr>
              <a:t>submit Request</a:t>
            </a:r>
          </a:p>
          <a:p>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Select </a:t>
            </a:r>
            <a:r>
              <a:rPr lang="en-US" b="0" dirty="0">
                <a:solidFill>
                  <a:srgbClr val="404040"/>
                </a:solidFill>
                <a:effectLst/>
                <a:latin typeface="Arial" panose="020B0604020202020204" pitchFamily="34" charset="0"/>
                <a:cs typeface="Arial" panose="020B0604020202020204" pitchFamily="34" charset="0"/>
              </a:rPr>
              <a:t> </a:t>
            </a:r>
            <a:r>
              <a:rPr lang="en-US" b="1" dirty="0">
                <a:solidFill>
                  <a:srgbClr val="404040"/>
                </a:solidFill>
                <a:effectLst/>
                <a:latin typeface="Arial" panose="020B0604020202020204" pitchFamily="34" charset="0"/>
                <a:cs typeface="Arial" panose="020B0604020202020204" pitchFamily="34" charset="0"/>
              </a:rPr>
              <a:t>Name</a:t>
            </a:r>
            <a:r>
              <a:rPr lang="en-US" b="0" dirty="0">
                <a:solidFill>
                  <a:srgbClr val="404040"/>
                </a:solidFill>
                <a:effectLst/>
                <a:latin typeface="Arial" panose="020B0604020202020204" pitchFamily="34" charset="0"/>
                <a:cs typeface="Arial" panose="020B0604020202020204" pitchFamily="34" charset="0"/>
              </a:rPr>
              <a:t> (Create Accounting) &gt; Press Enter </a:t>
            </a:r>
          </a:p>
          <a:p>
            <a:r>
              <a:rPr lang="en-US" b="0" dirty="0">
                <a:solidFill>
                  <a:srgbClr val="404040"/>
                </a:solidFill>
                <a:effectLst/>
                <a:latin typeface="Arial" panose="020B0604020202020204" pitchFamily="34" charset="0"/>
                <a:cs typeface="Arial" panose="020B0604020202020204" pitchFamily="34" charset="0"/>
              </a:rPr>
              <a:t>To Open New Window </a:t>
            </a:r>
            <a:r>
              <a:rPr lang="en-US" b="1" dirty="0">
                <a:solidFill>
                  <a:srgbClr val="404040"/>
                </a:solidFill>
                <a:effectLst/>
                <a:latin typeface="Arial" panose="020B0604020202020204" pitchFamily="34" charset="0"/>
                <a:cs typeface="Arial" panose="020B0604020202020204" pitchFamily="34" charset="0"/>
              </a:rPr>
              <a:t>Parameters</a:t>
            </a:r>
          </a:p>
          <a:p>
            <a:r>
              <a:rPr lang="en-US" b="1" dirty="0">
                <a:solidFill>
                  <a:srgbClr val="404040"/>
                </a:solidFill>
                <a:effectLst/>
                <a:latin typeface="Arial" panose="020B0604020202020204" pitchFamily="34" charset="0"/>
                <a:cs typeface="Arial" panose="020B0604020202020204" pitchFamily="34" charset="0"/>
              </a:rPr>
              <a:t> </a:t>
            </a:r>
            <a:r>
              <a:rPr lang="en-US" dirty="0">
                <a:solidFill>
                  <a:srgbClr val="404040"/>
                </a:solidFill>
                <a:latin typeface="Arial" panose="020B0604020202020204" pitchFamily="34" charset="0"/>
                <a:cs typeface="Arial" panose="020B0604020202020204" pitchFamily="34" charset="0"/>
              </a:rPr>
              <a:t>&gt;</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Select </a:t>
            </a:r>
            <a:r>
              <a:rPr kumimoji="0" lang="en-US" altLang="en-US" sz="1600" b="1" strike="noStrike" cap="none" normalizeH="0" baseline="0" dirty="0">
                <a:ln>
                  <a:noFill/>
                </a:ln>
                <a:solidFill>
                  <a:srgbClr val="404040"/>
                </a:solidFill>
                <a:effectLst/>
                <a:latin typeface="Arial" panose="020B0604020202020204" pitchFamily="34" charset="0"/>
                <a:cs typeface="Arial" panose="020B0604020202020204" pitchFamily="34" charset="0"/>
              </a:rPr>
              <a:t>Ledger</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 (Vision Operations (USA)) &gt; Set </a:t>
            </a:r>
            <a:r>
              <a:rPr kumimoji="0" lang="en-US" altLang="en-US" sz="1600" b="1" strike="noStrike" cap="none" normalizeH="0" baseline="0" dirty="0">
                <a:ln>
                  <a:noFill/>
                </a:ln>
                <a:solidFill>
                  <a:srgbClr val="404040"/>
                </a:solidFill>
                <a:effectLst/>
                <a:latin typeface="Arial" panose="020B0604020202020204" pitchFamily="34" charset="0"/>
                <a:cs typeface="Arial" panose="020B0604020202020204" pitchFamily="34" charset="0"/>
              </a:rPr>
              <a:t>End Date</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 (31-DEC-2012) Set </a:t>
            </a:r>
            <a:r>
              <a:rPr kumimoji="0" lang="en-US" altLang="en-US" sz="1600" b="1" strike="noStrike" cap="none" normalizeH="0" baseline="0" dirty="0">
                <a:ln>
                  <a:noFill/>
                </a:ln>
                <a:solidFill>
                  <a:srgbClr val="404040"/>
                </a:solidFill>
                <a:effectLst/>
                <a:latin typeface="Arial" panose="020B0604020202020204" pitchFamily="34" charset="0"/>
                <a:cs typeface="Arial" panose="020B0604020202020204" pitchFamily="34" charset="0"/>
              </a:rPr>
              <a:t>Report Summary </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 to </a:t>
            </a:r>
            <a:r>
              <a:rPr kumimoji="0" lang="en-US" altLang="en-US" sz="1600" b="1" strike="noStrike" cap="none" normalizeH="0" baseline="0" dirty="0">
                <a:ln>
                  <a:noFill/>
                </a:ln>
                <a:solidFill>
                  <a:srgbClr val="404040"/>
                </a:solidFill>
                <a:effectLst/>
                <a:latin typeface="Arial" panose="020B0604020202020204" pitchFamily="34" charset="0"/>
                <a:cs typeface="Arial" panose="020B0604020202020204" pitchFamily="34" charset="0"/>
              </a:rPr>
              <a:t>Detail</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 &gt; Click </a:t>
            </a:r>
            <a:r>
              <a:rPr kumimoji="0" lang="en-US" altLang="en-US" sz="1600" b="1" strike="noStrike" cap="none" normalizeH="0" baseline="0" dirty="0">
                <a:ln>
                  <a:noFill/>
                </a:ln>
                <a:solidFill>
                  <a:srgbClr val="404040"/>
                </a:solidFill>
                <a:effectLst/>
                <a:latin typeface="Arial" panose="020B0604020202020204" pitchFamily="34" charset="0"/>
                <a:cs typeface="Arial" panose="020B0604020202020204" pitchFamily="34" charset="0"/>
              </a:rPr>
              <a:t>OK</a:t>
            </a:r>
            <a:r>
              <a:rPr lang="en-US" altLang="en-US" dirty="0">
                <a:solidFill>
                  <a:srgbClr val="40404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We go back to window </a:t>
            </a:r>
            <a:r>
              <a:rPr lang="en-US" b="1" dirty="0">
                <a:latin typeface="Arial" panose="020B0604020202020204" pitchFamily="34" charset="0"/>
                <a:cs typeface="Arial" panose="020B0604020202020204" pitchFamily="34" charset="0"/>
              </a:rPr>
              <a:t>submit Request </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&gt;</a:t>
            </a:r>
            <a:r>
              <a:rPr lang="en-US" b="0" dirty="0">
                <a:solidFill>
                  <a:srgbClr val="404040"/>
                </a:solidFill>
                <a:effectLst/>
                <a:latin typeface="Arial" panose="020B0604020202020204" pitchFamily="34" charset="0"/>
                <a:cs typeface="Arial" panose="020B0604020202020204" pitchFamily="34" charset="0"/>
              </a:rPr>
              <a:t> </a:t>
            </a: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 submit</a:t>
            </a:r>
            <a:endParaRPr lang="ar-EG" b="1" dirty="0">
              <a:latin typeface="Arial" panose="020B0604020202020204" pitchFamily="34" charset="0"/>
              <a:cs typeface="Arial" panose="020B0604020202020204" pitchFamily="34" charset="0"/>
            </a:endParaRPr>
          </a:p>
          <a:p>
            <a:r>
              <a:rPr lang="ar-EG" b="0" dirty="0">
                <a:solidFill>
                  <a:srgbClr val="404040"/>
                </a:solidFill>
                <a:effectLst/>
                <a:latin typeface="Arial" panose="020B0604020202020204" pitchFamily="34" charset="0"/>
                <a:cs typeface="Arial" panose="020B0604020202020204" pitchFamily="34" charset="0"/>
              </a:rPr>
              <a:t> </a:t>
            </a:r>
            <a:r>
              <a:rPr lang="en-US" b="1" dirty="0">
                <a:solidFill>
                  <a:srgbClr val="404040"/>
                </a:solidFill>
                <a:effectLst/>
                <a:latin typeface="Arial" panose="020B0604020202020204" pitchFamily="34" charset="0"/>
                <a:cs typeface="Arial" panose="020B0604020202020204" pitchFamily="34" charset="0"/>
              </a:rPr>
              <a:t>Show Decision Message</a:t>
            </a:r>
          </a:p>
          <a:p>
            <a:r>
              <a:rPr lang="en-US" b="0" dirty="0">
                <a:solidFill>
                  <a:srgbClr val="404040"/>
                </a:solidFill>
                <a:effectLst/>
                <a:latin typeface="Arial" panose="020B0604020202020204" pitchFamily="34" charset="0"/>
                <a:cs typeface="Arial" panose="020B0604020202020204" pitchFamily="34" charset="0"/>
              </a:rPr>
              <a:t>The system confirms that the request has been successfully submitted and provides a </a:t>
            </a:r>
            <a:r>
              <a:rPr lang="en-US" b="1" dirty="0">
                <a:solidFill>
                  <a:srgbClr val="404040"/>
                </a:solidFill>
                <a:effectLst/>
                <a:latin typeface="Arial" panose="020B0604020202020204" pitchFamily="34" charset="0"/>
                <a:cs typeface="Arial" panose="020B0604020202020204" pitchFamily="34" charset="0"/>
              </a:rPr>
              <a:t>Request ID (5951236)</a:t>
            </a:r>
            <a:r>
              <a:rPr lang="en-US" b="0" dirty="0">
                <a:solidFill>
                  <a:srgbClr val="404040"/>
                </a:solidFill>
                <a:effectLst/>
                <a:latin typeface="Arial" panose="020B0604020202020204" pitchFamily="34" charset="0"/>
                <a:cs typeface="Arial" panose="020B0604020202020204" pitchFamily="34" charset="0"/>
              </a:rPr>
              <a:t> </a:t>
            </a:r>
          </a:p>
          <a:p>
            <a:pPr algn="l">
              <a:spcBef>
                <a:spcPts val="300"/>
              </a:spcBef>
            </a:pPr>
            <a:r>
              <a:rPr lang="en-US" dirty="0">
                <a:solidFill>
                  <a:srgbClr val="404040"/>
                </a:solidFill>
                <a:effectLst/>
                <a:latin typeface="Arial" panose="020B0604020202020204" pitchFamily="34" charset="0"/>
                <a:cs typeface="Arial" panose="020B0604020202020204" pitchFamily="34" charset="0"/>
              </a:rPr>
              <a:t>Submit another request</a:t>
            </a:r>
          </a:p>
          <a:p>
            <a:pPr algn="l">
              <a:spcBef>
                <a:spcPts val="300"/>
              </a:spcBef>
            </a:pPr>
            <a:r>
              <a:rPr kumimoji="0" lang="en-US" altLang="en-US" sz="1600" b="0" strike="noStrike" cap="none" normalizeH="0" baseline="0" dirty="0">
                <a:ln>
                  <a:noFill/>
                </a:ln>
                <a:solidFill>
                  <a:srgbClr val="404040"/>
                </a:solidFill>
                <a:effectLst/>
                <a:latin typeface="Arial" panose="020B0604020202020204" pitchFamily="34" charset="0"/>
                <a:cs typeface="Arial" panose="020B0604020202020204" pitchFamily="34" charset="0"/>
              </a:rPr>
              <a:t>Click </a:t>
            </a:r>
            <a:r>
              <a:rPr lang="en-US" b="1" dirty="0">
                <a:solidFill>
                  <a:srgbClr val="404040"/>
                </a:solidFill>
                <a:effectLst/>
                <a:latin typeface="Arial" panose="020B0604020202020204" pitchFamily="34" charset="0"/>
                <a:cs typeface="Arial" panose="020B0604020202020204" pitchFamily="34" charset="0"/>
              </a:rPr>
              <a:t>No </a:t>
            </a:r>
            <a:r>
              <a:rPr lang="ar-EG" b="1" dirty="0">
                <a:solidFill>
                  <a:srgbClr val="404040"/>
                </a:solidFill>
                <a:effectLst/>
                <a:latin typeface="Arial" panose="020B0604020202020204" pitchFamily="34" charset="0"/>
                <a:cs typeface="Arial" panose="020B0604020202020204" pitchFamily="34" charset="0"/>
              </a:rPr>
              <a:t> </a:t>
            </a:r>
            <a:r>
              <a:rPr lang="en-US" dirty="0">
                <a:solidFill>
                  <a:srgbClr val="404040"/>
                </a:solidFill>
                <a:effectLst/>
                <a:latin typeface="Arial" panose="020B0604020202020204" pitchFamily="34" charset="0"/>
                <a:cs typeface="Arial" panose="020B0604020202020204" pitchFamily="34" charset="0"/>
              </a:rPr>
              <a:t>to</a:t>
            </a:r>
            <a:r>
              <a:rPr lang="en-US" b="1" dirty="0">
                <a:solidFill>
                  <a:srgbClr val="404040"/>
                </a:solidFill>
                <a:effectLst/>
                <a:latin typeface="Arial" panose="020B0604020202020204" pitchFamily="34" charset="0"/>
                <a:cs typeface="Arial" panose="020B0604020202020204" pitchFamily="34" charset="0"/>
              </a:rPr>
              <a:t> </a:t>
            </a:r>
            <a:r>
              <a:rPr lang="en-US" b="0" dirty="0">
                <a:solidFill>
                  <a:srgbClr val="404040"/>
                </a:solidFill>
                <a:effectLst/>
                <a:latin typeface="Arial" panose="020B0604020202020204" pitchFamily="34" charset="0"/>
                <a:cs typeface="Arial" panose="020B0604020202020204" pitchFamily="34" charset="0"/>
              </a:rPr>
              <a:t>Check the </a:t>
            </a:r>
            <a:r>
              <a:rPr lang="en-US" dirty="0">
                <a:solidFill>
                  <a:srgbClr val="404040"/>
                </a:solidFill>
                <a:effectLst/>
                <a:latin typeface="Arial" panose="020B0604020202020204" pitchFamily="34" charset="0"/>
                <a:cs typeface="Arial" panose="020B0604020202020204" pitchFamily="34" charset="0"/>
              </a:rPr>
              <a:t>request</a:t>
            </a:r>
            <a:r>
              <a:rPr lang="en-US" b="0" dirty="0">
                <a:solidFill>
                  <a:srgbClr val="404040"/>
                </a:solidFill>
                <a:effectLst/>
                <a:latin typeface="Arial" panose="020B0604020202020204" pitchFamily="34" charset="0"/>
                <a:cs typeface="Arial" panose="020B0604020202020204" pitchFamily="34" charset="0"/>
              </a:rPr>
              <a:t> status (</a:t>
            </a:r>
            <a:r>
              <a:rPr lang="en-US" b="1" dirty="0">
                <a:solidFill>
                  <a:srgbClr val="404040"/>
                </a:solidFill>
                <a:effectLst/>
                <a:latin typeface="Arial" panose="020B0604020202020204" pitchFamily="34" charset="0"/>
                <a:cs typeface="Arial" panose="020B0604020202020204" pitchFamily="34" charset="0"/>
              </a:rPr>
              <a:t>Pending</a:t>
            </a:r>
            <a:r>
              <a:rPr lang="en-US" b="0" dirty="0">
                <a:solidFill>
                  <a:srgbClr val="404040"/>
                </a:solidFill>
                <a:effectLst/>
                <a:latin typeface="Arial" panose="020B0604020202020204" pitchFamily="34" charset="0"/>
                <a:cs typeface="Arial" panose="020B0604020202020204" pitchFamily="34" charset="0"/>
              </a:rPr>
              <a:t>, </a:t>
            </a:r>
            <a:r>
              <a:rPr lang="en-US" b="1" dirty="0">
                <a:solidFill>
                  <a:srgbClr val="404040"/>
                </a:solidFill>
                <a:effectLst/>
                <a:latin typeface="Arial" panose="020B0604020202020204" pitchFamily="34" charset="0"/>
                <a:cs typeface="Arial" panose="020B0604020202020204" pitchFamily="34" charset="0"/>
              </a:rPr>
              <a:t>Running</a:t>
            </a:r>
            <a:r>
              <a:rPr lang="en-US" b="0" dirty="0">
                <a:solidFill>
                  <a:srgbClr val="404040"/>
                </a:solidFill>
                <a:effectLst/>
                <a:latin typeface="Arial" panose="020B0604020202020204" pitchFamily="34" charset="0"/>
                <a:cs typeface="Arial" panose="020B0604020202020204" pitchFamily="34" charset="0"/>
              </a:rPr>
              <a:t>, </a:t>
            </a:r>
            <a:r>
              <a:rPr lang="en-US" b="1" dirty="0">
                <a:solidFill>
                  <a:srgbClr val="404040"/>
                </a:solidFill>
                <a:effectLst/>
                <a:latin typeface="Arial" panose="020B0604020202020204" pitchFamily="34" charset="0"/>
                <a:cs typeface="Arial" panose="020B0604020202020204" pitchFamily="34" charset="0"/>
              </a:rPr>
              <a:t>Completed</a:t>
            </a:r>
            <a:r>
              <a:rPr lang="en-US" b="0" dirty="0">
                <a:solidFill>
                  <a:srgbClr val="404040"/>
                </a:solidFill>
                <a:effectLst/>
                <a:latin typeface="Arial" panose="020B0604020202020204" pitchFamily="34" charset="0"/>
                <a:cs typeface="Arial" panose="020B0604020202020204" pitchFamily="34" charset="0"/>
              </a:rPr>
              <a:t>, or </a:t>
            </a:r>
            <a:r>
              <a:rPr lang="en-US" b="1" dirty="0">
                <a:solidFill>
                  <a:srgbClr val="404040"/>
                </a:solidFill>
                <a:effectLst/>
                <a:latin typeface="Arial" panose="020B0604020202020204" pitchFamily="34" charset="0"/>
                <a:cs typeface="Arial" panose="020B0604020202020204" pitchFamily="34" charset="0"/>
              </a:rPr>
              <a:t>Error</a:t>
            </a:r>
            <a:r>
              <a:rPr lang="en-US" b="0" dirty="0">
                <a:solidFill>
                  <a:srgbClr val="404040"/>
                </a:solidFill>
                <a:effectLst/>
                <a:latin typeface="Arial" panose="020B0604020202020204" pitchFamily="34" charset="0"/>
                <a:cs typeface="Arial" panose="020B0604020202020204" pitchFamily="34" charset="0"/>
              </a:rPr>
              <a:t>).</a:t>
            </a:r>
          </a:p>
          <a:p>
            <a:endParaRPr kumimoji="0" lang="en-US" altLang="en-US" sz="1600" b="0" i="0" u="none" strike="noStrike" cap="none" normalizeH="0" baseline="0" dirty="0">
              <a:ln>
                <a:noFill/>
              </a:ln>
              <a:solidFill>
                <a:srgbClr val="404040"/>
              </a:solidFill>
              <a:effectLst/>
              <a:latin typeface="Inter"/>
            </a:endParaRP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F35375A7-DF94-F355-85EF-AD22164BA2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988" y="1661016"/>
            <a:ext cx="3789900" cy="4873599"/>
          </a:xfrm>
          <a:prstGeom prst="rect">
            <a:avLst/>
          </a:prstGeom>
        </p:spPr>
      </p:pic>
      <p:pic>
        <p:nvPicPr>
          <p:cNvPr id="9" name="Picture 8">
            <a:extLst>
              <a:ext uri="{FF2B5EF4-FFF2-40B4-BE49-F238E27FC236}">
                <a16:creationId xmlns:a16="http://schemas.microsoft.com/office/drawing/2014/main" id="{5E8F6339-99F6-9A29-B6F1-33E27CB631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7888" y="1661016"/>
            <a:ext cx="3932237" cy="2851607"/>
          </a:xfrm>
          <a:prstGeom prst="rect">
            <a:avLst/>
          </a:prstGeom>
        </p:spPr>
      </p:pic>
      <p:pic>
        <p:nvPicPr>
          <p:cNvPr id="14" name="Picture 13">
            <a:extLst>
              <a:ext uri="{FF2B5EF4-FFF2-40B4-BE49-F238E27FC236}">
                <a16:creationId xmlns:a16="http://schemas.microsoft.com/office/drawing/2014/main" id="{CD36C8B4-C374-BEBD-B403-8CBC660DB68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47888" y="4512623"/>
            <a:ext cx="2701618" cy="1934562"/>
          </a:xfrm>
          <a:prstGeom prst="rect">
            <a:avLst/>
          </a:prstGeom>
        </p:spPr>
      </p:pic>
      <p:sp>
        <p:nvSpPr>
          <p:cNvPr id="16" name="Rectangle 2">
            <a:extLst>
              <a:ext uri="{FF2B5EF4-FFF2-40B4-BE49-F238E27FC236}">
                <a16:creationId xmlns:a16="http://schemas.microsoft.com/office/drawing/2014/main" id="{FBD3CDB8-644D-BDA6-EAAE-9F04689C260C}"/>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6A83BDE2-6D6D-C876-3BA0-EC325E6AD8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9907" y="2163339"/>
            <a:ext cx="360339" cy="247352"/>
          </a:xfrm>
          <a:prstGeom prst="rect">
            <a:avLst/>
          </a:prstGeom>
        </p:spPr>
      </p:pic>
      <p:sp>
        <p:nvSpPr>
          <p:cNvPr id="8" name="Rectangle 7"/>
          <p:cNvSpPr/>
          <p:nvPr/>
        </p:nvSpPr>
        <p:spPr>
          <a:xfrm>
            <a:off x="4973444" y="2410691"/>
            <a:ext cx="289932" cy="276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817327" y="2943922"/>
            <a:ext cx="446049" cy="223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9266663" y="2029522"/>
            <a:ext cx="332034" cy="133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9222059" y="2410691"/>
            <a:ext cx="376638" cy="138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9266663" y="2943922"/>
            <a:ext cx="332034" cy="209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694020" y="4126895"/>
            <a:ext cx="255486" cy="199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6757639" y="6043961"/>
            <a:ext cx="585117" cy="403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0069551" y="5965903"/>
            <a:ext cx="446049" cy="23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7105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3790111" y="709055"/>
            <a:ext cx="5094515" cy="772583"/>
          </a:xfrm>
        </p:spPr>
        <p:txBody>
          <a:bodyPr>
            <a:normAutofit/>
          </a:bodyPr>
          <a:lstStyle/>
          <a:p>
            <a:r>
              <a:rPr lang="en-US" b="1" dirty="0">
                <a:latin typeface="Arial" panose="020B0604020202020204" pitchFamily="34" charset="0"/>
                <a:cs typeface="Arial" panose="020B0604020202020204" pitchFamily="34" charset="0"/>
              </a:rPr>
              <a:t>Check the request status </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186926" y="2247260"/>
            <a:ext cx="3932237" cy="3306047"/>
          </a:xfrm>
        </p:spPr>
        <p:txBody>
          <a:bodyPr>
            <a:normAutofit/>
          </a:bodyPr>
          <a:lstStyle/>
          <a:p>
            <a:pPr>
              <a:lnSpc>
                <a:spcPct val="150000"/>
              </a:lnSpc>
            </a:pPr>
            <a:r>
              <a:rPr lang="en-US" sz="2000" b="0" i="0" dirty="0">
                <a:solidFill>
                  <a:srgbClr val="404040"/>
                </a:solidFill>
                <a:effectLst/>
                <a:latin typeface="Arial" panose="020B0604020202020204" pitchFamily="34" charset="0"/>
                <a:cs typeface="Arial" panose="020B0604020202020204" pitchFamily="34" charset="0"/>
              </a:rPr>
              <a:t>Open</a:t>
            </a:r>
            <a:r>
              <a:rPr lang="en-US" sz="2000" dirty="0">
                <a:latin typeface="Arial" panose="020B0604020202020204" pitchFamily="34" charset="0"/>
                <a:cs typeface="Arial" panose="020B0604020202020204" pitchFamily="34" charset="0"/>
              </a:rPr>
              <a:t> new window</a:t>
            </a:r>
            <a:r>
              <a:rPr lang="en-US" sz="2000" b="0" i="0" dirty="0">
                <a:solidFill>
                  <a:srgbClr val="404040"/>
                </a:solidFill>
                <a:effectLst/>
                <a:latin typeface="Arial" panose="020B0604020202020204" pitchFamily="34" charset="0"/>
                <a:cs typeface="Arial" panose="020B0604020202020204" pitchFamily="34" charset="0"/>
              </a:rPr>
              <a:t> Requests</a:t>
            </a:r>
          </a:p>
          <a:p>
            <a:pPr>
              <a:lnSpc>
                <a:spcPct val="150000"/>
              </a:lnSpc>
            </a:pPr>
            <a:r>
              <a:rPr lang="en-US" sz="2000" b="0" i="0" dirty="0">
                <a:solidFill>
                  <a:srgbClr val="404040"/>
                </a:solidFill>
                <a:effectLst/>
                <a:latin typeface="Arial" panose="020B0604020202020204" pitchFamily="34" charset="0"/>
                <a:cs typeface="Arial" panose="020B0604020202020204" pitchFamily="34" charset="0"/>
              </a:rPr>
              <a:t>Find </a:t>
            </a:r>
            <a:r>
              <a:rPr lang="en-US" sz="2000" b="1" i="0" dirty="0">
                <a:solidFill>
                  <a:srgbClr val="404040"/>
                </a:solidFill>
                <a:effectLst/>
                <a:latin typeface="Arial" panose="020B0604020202020204" pitchFamily="34" charset="0"/>
                <a:cs typeface="Arial" panose="020B0604020202020204" pitchFamily="34" charset="0"/>
              </a:rPr>
              <a:t>Request ID</a:t>
            </a:r>
            <a:r>
              <a:rPr lang="en-US" sz="2000" b="0" i="0" dirty="0">
                <a:solidFill>
                  <a:srgbClr val="404040"/>
                </a:solidFill>
                <a:effectLst/>
                <a:latin typeface="Arial" panose="020B0604020202020204" pitchFamily="34" charset="0"/>
                <a:cs typeface="Arial" panose="020B0604020202020204" pitchFamily="34" charset="0"/>
              </a:rPr>
              <a:t> 5951236 &gt;</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Create</a:t>
            </a:r>
            <a:r>
              <a:rPr lang="en-US" sz="2000" b="1" i="0" dirty="0">
                <a:solidFill>
                  <a:srgbClr val="404040"/>
                </a:solidFill>
                <a:effectLst/>
                <a:latin typeface="Arial" panose="020B0604020202020204" pitchFamily="34" charset="0"/>
                <a:cs typeface="Arial" panose="020B0604020202020204" pitchFamily="34" charset="0"/>
              </a:rPr>
              <a:t> Refresh Data</a:t>
            </a:r>
            <a:r>
              <a:rPr lang="en-US" sz="2000" b="0" i="0" dirty="0">
                <a:solidFill>
                  <a:srgbClr val="404040"/>
                </a:solidFill>
                <a:effectLst/>
                <a:latin typeface="Arial" panose="020B0604020202020204" pitchFamily="34" charset="0"/>
                <a:cs typeface="Arial" panose="020B0604020202020204" pitchFamily="34" charset="0"/>
              </a:rPr>
              <a:t> &gt; Wait for </a:t>
            </a:r>
            <a:r>
              <a:rPr lang="en-US" sz="2000" b="1" i="0" dirty="0">
                <a:solidFill>
                  <a:srgbClr val="404040"/>
                </a:solidFill>
                <a:effectLst/>
                <a:latin typeface="Arial" panose="020B0604020202020204" pitchFamily="34" charset="0"/>
                <a:cs typeface="Arial" panose="020B0604020202020204" pitchFamily="34" charset="0"/>
              </a:rPr>
              <a:t>Phase</a:t>
            </a:r>
            <a:r>
              <a:rPr lang="en-US" sz="2000" b="0" i="0" dirty="0">
                <a:solidFill>
                  <a:srgbClr val="404040"/>
                </a:solidFill>
                <a:effectLst/>
                <a:latin typeface="Arial" panose="020B0604020202020204" pitchFamily="34" charset="0"/>
                <a:cs typeface="Arial" panose="020B0604020202020204" pitchFamily="34" charset="0"/>
              </a:rPr>
              <a:t> to change from </a:t>
            </a:r>
            <a:r>
              <a:rPr lang="en-US" sz="2000" b="1" i="0" dirty="0">
                <a:solidFill>
                  <a:srgbClr val="404040"/>
                </a:solidFill>
                <a:effectLst/>
                <a:latin typeface="Arial" panose="020B0604020202020204" pitchFamily="34" charset="0"/>
                <a:cs typeface="Arial" panose="020B0604020202020204" pitchFamily="34" charset="0"/>
              </a:rPr>
              <a:t>Running</a:t>
            </a:r>
            <a:r>
              <a:rPr lang="en-US" sz="2000" b="0" i="0" dirty="0">
                <a:solidFill>
                  <a:srgbClr val="404040"/>
                </a:solidFill>
                <a:effectLst/>
                <a:latin typeface="Arial" panose="020B0604020202020204" pitchFamily="34" charset="0"/>
                <a:cs typeface="Arial" panose="020B0604020202020204" pitchFamily="34" charset="0"/>
              </a:rPr>
              <a:t> to </a:t>
            </a:r>
            <a:r>
              <a:rPr lang="en-US" sz="2000" b="1" i="0" dirty="0">
                <a:solidFill>
                  <a:srgbClr val="404040"/>
                </a:solidFill>
                <a:effectLst/>
                <a:latin typeface="Arial" panose="020B0604020202020204" pitchFamily="34" charset="0"/>
                <a:cs typeface="Arial" panose="020B0604020202020204" pitchFamily="34" charset="0"/>
              </a:rPr>
              <a:t>Completed</a:t>
            </a:r>
            <a:r>
              <a:rPr lang="en-US" sz="2000" b="0" i="0" dirty="0">
                <a:solidFill>
                  <a:srgbClr val="404040"/>
                </a:solidFill>
                <a:effectLst/>
                <a:latin typeface="Arial" panose="020B0604020202020204" pitchFamily="34" charset="0"/>
                <a:cs typeface="Arial" panose="020B0604020202020204" pitchFamily="34" charset="0"/>
              </a:rPr>
              <a:t>.</a:t>
            </a:r>
          </a:p>
          <a:p>
            <a:pPr>
              <a:lnSpc>
                <a:spcPct val="150000"/>
              </a:lnSpc>
            </a:pPr>
            <a:r>
              <a:rPr kumimoji="0" lang="en-US" altLang="en-US" sz="2000" b="0" i="0" u="none" strike="noStrike" cap="none" normalizeH="0" baseline="0" dirty="0">
                <a:ln>
                  <a:noFill/>
                </a:ln>
                <a:solidFill>
                  <a:srgbClr val="404040"/>
                </a:solidFill>
                <a:effectLst/>
                <a:latin typeface="Arial" panose="020B0604020202020204" pitchFamily="34" charset="0"/>
                <a:cs typeface="Arial" panose="020B0604020202020204" pitchFamily="34" charset="0"/>
              </a:rPr>
              <a:t>Click </a:t>
            </a:r>
            <a:r>
              <a:rPr lang="en-US" sz="2000" b="1" i="0" dirty="0">
                <a:solidFill>
                  <a:srgbClr val="404040"/>
                </a:solidFill>
                <a:effectLst/>
                <a:latin typeface="Arial" panose="020B0604020202020204" pitchFamily="34" charset="0"/>
                <a:cs typeface="Arial" panose="020B0604020202020204" pitchFamily="34" charset="0"/>
              </a:rPr>
              <a:t>Submit a New Request</a:t>
            </a:r>
          </a:p>
          <a:p>
            <a:endParaRPr lang="en-US" sz="18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5E62310B-7135-5AE6-AAA6-E5C476E474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19163" y="2431066"/>
            <a:ext cx="4140602" cy="3429000"/>
          </a:xfrm>
          <a:prstGeom prst="rect">
            <a:avLst/>
          </a:prstGeom>
        </p:spPr>
      </p:pic>
      <p:pic>
        <p:nvPicPr>
          <p:cNvPr id="9" name="Picture 8">
            <a:extLst>
              <a:ext uri="{FF2B5EF4-FFF2-40B4-BE49-F238E27FC236}">
                <a16:creationId xmlns:a16="http://schemas.microsoft.com/office/drawing/2014/main" id="{424359FA-0F74-DD2E-DEB7-8DB42D9F4C5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9420" y="2431066"/>
            <a:ext cx="3932235" cy="3429000"/>
          </a:xfrm>
          <a:prstGeom prst="rect">
            <a:avLst/>
          </a:prstGeom>
        </p:spPr>
      </p:pic>
      <p:sp>
        <p:nvSpPr>
          <p:cNvPr id="3" name="Rectangle 2"/>
          <p:cNvSpPr/>
          <p:nvPr/>
        </p:nvSpPr>
        <p:spPr>
          <a:xfrm>
            <a:off x="4119163" y="3271698"/>
            <a:ext cx="4010257" cy="196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371278" y="2698595"/>
            <a:ext cx="591015" cy="189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259765" y="3271698"/>
            <a:ext cx="3393259" cy="183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0571356" y="2607912"/>
            <a:ext cx="1070517" cy="179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92390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1959428" y="425685"/>
            <a:ext cx="8723440" cy="847592"/>
          </a:xfrm>
        </p:spPr>
        <p:txBody>
          <a:bodyPr>
            <a:normAutofit fontScale="90000"/>
          </a:bodyPr>
          <a:lstStyle/>
          <a:p>
            <a:r>
              <a:rPr lang="en-US" sz="3200" b="1" dirty="0">
                <a:latin typeface="Arial" panose="020B0604020202020204" pitchFamily="34" charset="0"/>
                <a:cs typeface="Arial" panose="020B0604020202020204" pitchFamily="34" charset="0"/>
              </a:rPr>
              <a:t>Create </a:t>
            </a:r>
            <a:r>
              <a:rPr lang="en-US" b="1" dirty="0">
                <a:solidFill>
                  <a:srgbClr val="404040"/>
                </a:solidFill>
                <a:effectLst/>
                <a:latin typeface="Arial" panose="020B0604020202020204" pitchFamily="34" charset="0"/>
                <a:cs typeface="Arial" panose="020B0604020202020204" pitchFamily="34" charset="0"/>
              </a:rPr>
              <a:t>Transfer Journal Entries to GL</a:t>
            </a:r>
            <a:r>
              <a:rPr lang="en-US" sz="3200" b="1" dirty="0">
                <a:latin typeface="Arial" panose="020B0604020202020204" pitchFamily="34" charset="0"/>
                <a:cs typeface="Arial" panose="020B0604020202020204" pitchFamily="34" charset="0"/>
              </a:rPr>
              <a:t> Request</a:t>
            </a:r>
            <a:endParaRPr lang="en-US" b="1" dirty="0">
              <a:latin typeface="Arial" panose="020B0604020202020204" pitchFamily="34" charset="0"/>
              <a:cs typeface="Arial" panose="020B0604020202020204" pitchFamily="34" charset="0"/>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6691" y="1273278"/>
            <a:ext cx="3932237" cy="5584722"/>
          </a:xfrm>
        </p:spPr>
        <p:txBody>
          <a:bodyPr>
            <a:noAutofit/>
          </a:bodyPr>
          <a:lstStyle/>
          <a:p>
            <a:pPr>
              <a:lnSpc>
                <a:spcPct val="120000"/>
              </a:lnSpc>
            </a:pPr>
            <a:r>
              <a:rPr lang="en-US" dirty="0">
                <a:solidFill>
                  <a:srgbClr val="000000"/>
                </a:solidFill>
                <a:latin typeface="Arial" panose="020B0604020202020204" pitchFamily="34" charset="0"/>
              </a:rPr>
              <a:t>Open new window </a:t>
            </a:r>
            <a:r>
              <a:rPr lang="en-US" b="1" dirty="0">
                <a:solidFill>
                  <a:srgbClr val="000000"/>
                </a:solidFill>
                <a:latin typeface="Arial" panose="020B0604020202020204" pitchFamily="34" charset="0"/>
              </a:rPr>
              <a:t>submit Request</a:t>
            </a:r>
          </a:p>
          <a:p>
            <a:pPr>
              <a:lnSpc>
                <a:spcPct val="120000"/>
              </a:lnSpc>
            </a:pPr>
            <a:r>
              <a:rPr lang="en-GB" dirty="0">
                <a:solidFill>
                  <a:srgbClr val="404040"/>
                </a:solidFill>
                <a:latin typeface="Arial" panose="020B0604020202020204" pitchFamily="34" charset="0"/>
              </a:rPr>
              <a:t>Select  </a:t>
            </a:r>
            <a:r>
              <a:rPr lang="en-GB" b="1" dirty="0">
                <a:solidFill>
                  <a:srgbClr val="404040"/>
                </a:solidFill>
                <a:latin typeface="Arial" panose="020B0604020202020204" pitchFamily="34" charset="0"/>
              </a:rPr>
              <a:t>Name</a:t>
            </a:r>
            <a:r>
              <a:rPr lang="en-GB" dirty="0">
                <a:solidFill>
                  <a:srgbClr val="404040"/>
                </a:solidFill>
                <a:latin typeface="Arial" panose="020B0604020202020204" pitchFamily="34" charset="0"/>
              </a:rPr>
              <a:t> (Transfer Journal Entries to GL)</a:t>
            </a:r>
          </a:p>
          <a:p>
            <a:pPr>
              <a:lnSpc>
                <a:spcPct val="120000"/>
              </a:lnSpc>
            </a:pPr>
            <a:r>
              <a:rPr lang="en-US" dirty="0">
                <a:solidFill>
                  <a:srgbClr val="404040"/>
                </a:solidFill>
                <a:latin typeface="Arial" panose="020B0604020202020204" pitchFamily="34" charset="0"/>
              </a:rPr>
              <a:t> &gt; Press Enter </a:t>
            </a:r>
          </a:p>
          <a:p>
            <a:pPr>
              <a:lnSpc>
                <a:spcPct val="120000"/>
              </a:lnSpc>
            </a:pPr>
            <a:r>
              <a:rPr lang="en-GB" dirty="0">
                <a:solidFill>
                  <a:srgbClr val="404040"/>
                </a:solidFill>
                <a:latin typeface="Arial" panose="020B0604020202020204" pitchFamily="34" charset="0"/>
              </a:rPr>
              <a:t>To Open New Window </a:t>
            </a:r>
            <a:r>
              <a:rPr lang="en-GB" b="1" dirty="0">
                <a:solidFill>
                  <a:srgbClr val="404040"/>
                </a:solidFill>
                <a:latin typeface="Arial" panose="020B0604020202020204" pitchFamily="34" charset="0"/>
              </a:rPr>
              <a:t>Parameters</a:t>
            </a:r>
          </a:p>
          <a:p>
            <a:pPr>
              <a:lnSpc>
                <a:spcPct val="120000"/>
              </a:lnSpc>
            </a:pPr>
            <a:r>
              <a:rPr lang="en-GB" b="1" dirty="0">
                <a:solidFill>
                  <a:srgbClr val="404040"/>
                </a:solidFill>
                <a:latin typeface="Arial" panose="020B0604020202020204" pitchFamily="34" charset="0"/>
              </a:rPr>
              <a:t> </a:t>
            </a:r>
            <a:r>
              <a:rPr lang="en-GB" dirty="0">
                <a:solidFill>
                  <a:srgbClr val="404040"/>
                </a:solidFill>
                <a:latin typeface="Arial" panose="020B0604020202020204" pitchFamily="34" charset="0"/>
              </a:rPr>
              <a:t>&gt;Select </a:t>
            </a:r>
            <a:r>
              <a:rPr lang="en-GB" b="1" dirty="0">
                <a:solidFill>
                  <a:srgbClr val="404040"/>
                </a:solidFill>
                <a:latin typeface="Arial" panose="020B0604020202020204" pitchFamily="34" charset="0"/>
              </a:rPr>
              <a:t>Ledger</a:t>
            </a:r>
            <a:r>
              <a:rPr lang="en-GB" dirty="0">
                <a:solidFill>
                  <a:srgbClr val="404040"/>
                </a:solidFill>
                <a:latin typeface="Arial" panose="020B0604020202020204" pitchFamily="34" charset="0"/>
              </a:rPr>
              <a:t> (Vision Operations (USA)) &gt; Set </a:t>
            </a:r>
            <a:r>
              <a:rPr lang="en-GB" b="1" dirty="0">
                <a:solidFill>
                  <a:srgbClr val="404040"/>
                </a:solidFill>
                <a:latin typeface="Arial" panose="020B0604020202020204" pitchFamily="34" charset="0"/>
              </a:rPr>
              <a:t>End Date</a:t>
            </a:r>
            <a:r>
              <a:rPr lang="en-GB" dirty="0">
                <a:solidFill>
                  <a:srgbClr val="404040"/>
                </a:solidFill>
                <a:latin typeface="Arial" panose="020B0604020202020204" pitchFamily="34" charset="0"/>
              </a:rPr>
              <a:t> (31-DEC-2012) &gt; Click </a:t>
            </a:r>
            <a:r>
              <a:rPr lang="en-GB" b="1" dirty="0">
                <a:solidFill>
                  <a:srgbClr val="404040"/>
                </a:solidFill>
                <a:latin typeface="Arial" panose="020B0604020202020204" pitchFamily="34" charset="0"/>
              </a:rPr>
              <a:t>OK</a:t>
            </a:r>
            <a:r>
              <a:rPr lang="en-GB" dirty="0">
                <a:solidFill>
                  <a:srgbClr val="404040"/>
                </a:solidFill>
                <a:latin typeface="Arial" panose="020B0604020202020204" pitchFamily="34" charset="0"/>
              </a:rPr>
              <a:t> </a:t>
            </a:r>
          </a:p>
          <a:p>
            <a:pPr>
              <a:lnSpc>
                <a:spcPct val="120000"/>
              </a:lnSpc>
            </a:pPr>
            <a:r>
              <a:rPr lang="en-GB" dirty="0">
                <a:solidFill>
                  <a:srgbClr val="000000"/>
                </a:solidFill>
                <a:latin typeface="Arial" panose="020B0604020202020204" pitchFamily="34" charset="0"/>
              </a:rPr>
              <a:t>We go back to window </a:t>
            </a:r>
            <a:r>
              <a:rPr lang="en-GB" b="1" dirty="0">
                <a:solidFill>
                  <a:srgbClr val="000000"/>
                </a:solidFill>
                <a:latin typeface="Arial" panose="020B0604020202020204" pitchFamily="34" charset="0"/>
              </a:rPr>
              <a:t>submit Request </a:t>
            </a:r>
            <a:r>
              <a:rPr lang="en-GB" dirty="0">
                <a:solidFill>
                  <a:srgbClr val="404040"/>
                </a:solidFill>
                <a:latin typeface="Arial" panose="020B0604020202020204" pitchFamily="34" charset="0"/>
              </a:rPr>
              <a:t>&gt; Click </a:t>
            </a:r>
            <a:r>
              <a:rPr lang="en-GB" b="1" dirty="0">
                <a:solidFill>
                  <a:srgbClr val="000000"/>
                </a:solidFill>
                <a:latin typeface="Arial" panose="020B0604020202020204" pitchFamily="34" charset="0"/>
              </a:rPr>
              <a:t> submit</a:t>
            </a:r>
            <a:endParaRPr lang="ar-EG" b="1" dirty="0">
              <a:solidFill>
                <a:srgbClr val="000000"/>
              </a:solidFill>
              <a:latin typeface="Arial" panose="020B0604020202020204" pitchFamily="34" charset="0"/>
            </a:endParaRPr>
          </a:p>
          <a:p>
            <a:pPr>
              <a:lnSpc>
                <a:spcPct val="120000"/>
              </a:lnSpc>
            </a:pPr>
            <a:r>
              <a:rPr lang="en-US" dirty="0">
                <a:solidFill>
                  <a:srgbClr val="404040"/>
                </a:solidFill>
                <a:latin typeface="Arial" panose="020B0604020202020204" pitchFamily="34" charset="0"/>
              </a:rPr>
              <a:t>Open</a:t>
            </a:r>
            <a:r>
              <a:rPr lang="en-US" dirty="0">
                <a:solidFill>
                  <a:srgbClr val="000000"/>
                </a:solidFill>
                <a:latin typeface="Arial" panose="020B0604020202020204" pitchFamily="34" charset="0"/>
              </a:rPr>
              <a:t> new window</a:t>
            </a:r>
            <a:r>
              <a:rPr lang="en-US" dirty="0">
                <a:solidFill>
                  <a:srgbClr val="404040"/>
                </a:solidFill>
                <a:latin typeface="Arial" panose="020B0604020202020204" pitchFamily="34" charset="0"/>
              </a:rPr>
              <a:t> Requests</a:t>
            </a:r>
          </a:p>
          <a:p>
            <a:pPr>
              <a:lnSpc>
                <a:spcPct val="120000"/>
              </a:lnSpc>
            </a:pPr>
            <a:r>
              <a:rPr lang="en-GB" dirty="0">
                <a:solidFill>
                  <a:srgbClr val="404040"/>
                </a:solidFill>
                <a:latin typeface="Arial" panose="020B0604020202020204" pitchFamily="34" charset="0"/>
              </a:rPr>
              <a:t>Find </a:t>
            </a:r>
            <a:r>
              <a:rPr lang="en-GB" b="1" dirty="0">
                <a:solidFill>
                  <a:srgbClr val="404040"/>
                </a:solidFill>
                <a:latin typeface="Arial" panose="020B0604020202020204" pitchFamily="34" charset="0"/>
              </a:rPr>
              <a:t>Request ID</a:t>
            </a:r>
            <a:r>
              <a:rPr lang="en-GB" dirty="0">
                <a:solidFill>
                  <a:srgbClr val="404040"/>
                </a:solidFill>
                <a:latin typeface="Arial" panose="020B0604020202020204" pitchFamily="34" charset="0"/>
              </a:rPr>
              <a:t> 5951251 &gt;</a:t>
            </a:r>
            <a:r>
              <a:rPr lang="en-GB" dirty="0">
                <a:solidFill>
                  <a:srgbClr val="000000"/>
                </a:solidFill>
                <a:latin typeface="Arial" panose="020B0604020202020204" pitchFamily="34" charset="0"/>
              </a:rPr>
              <a:t> </a:t>
            </a:r>
            <a:r>
              <a:rPr lang="en-GB" b="1" dirty="0">
                <a:solidFill>
                  <a:srgbClr val="000000"/>
                </a:solidFill>
                <a:latin typeface="Arial" panose="020B0604020202020204" pitchFamily="34" charset="0"/>
              </a:rPr>
              <a:t>Create</a:t>
            </a:r>
            <a:r>
              <a:rPr lang="en-GB" b="1" dirty="0">
                <a:solidFill>
                  <a:srgbClr val="404040"/>
                </a:solidFill>
                <a:latin typeface="Arial" panose="020B0604020202020204" pitchFamily="34" charset="0"/>
              </a:rPr>
              <a:t> Refresh Data</a:t>
            </a:r>
            <a:r>
              <a:rPr lang="en-GB" dirty="0">
                <a:solidFill>
                  <a:srgbClr val="404040"/>
                </a:solidFill>
                <a:latin typeface="Arial" panose="020B0604020202020204" pitchFamily="34" charset="0"/>
              </a:rPr>
              <a:t> &gt; Wait for </a:t>
            </a:r>
            <a:r>
              <a:rPr lang="en-GB" b="1" dirty="0">
                <a:solidFill>
                  <a:srgbClr val="404040"/>
                </a:solidFill>
                <a:latin typeface="Arial" panose="020B0604020202020204" pitchFamily="34" charset="0"/>
              </a:rPr>
              <a:t>Phase</a:t>
            </a:r>
            <a:r>
              <a:rPr lang="en-GB" dirty="0">
                <a:solidFill>
                  <a:srgbClr val="404040"/>
                </a:solidFill>
                <a:latin typeface="Arial" panose="020B0604020202020204" pitchFamily="34" charset="0"/>
              </a:rPr>
              <a:t> to change from </a:t>
            </a:r>
            <a:r>
              <a:rPr lang="en-GB" b="1" dirty="0">
                <a:solidFill>
                  <a:srgbClr val="404040"/>
                </a:solidFill>
                <a:latin typeface="Arial" panose="020B0604020202020204" pitchFamily="34" charset="0"/>
              </a:rPr>
              <a:t>Running</a:t>
            </a:r>
            <a:r>
              <a:rPr lang="en-GB" dirty="0">
                <a:solidFill>
                  <a:srgbClr val="404040"/>
                </a:solidFill>
                <a:latin typeface="Arial" panose="020B0604020202020204" pitchFamily="34" charset="0"/>
              </a:rPr>
              <a:t> to </a:t>
            </a:r>
            <a:r>
              <a:rPr lang="en-GB" b="1" dirty="0">
                <a:solidFill>
                  <a:srgbClr val="404040"/>
                </a:solidFill>
                <a:latin typeface="Arial" panose="020B0604020202020204" pitchFamily="34" charset="0"/>
              </a:rPr>
              <a:t>Completed</a:t>
            </a:r>
            <a:r>
              <a:rPr lang="en-GB" dirty="0">
                <a:solidFill>
                  <a:srgbClr val="404040"/>
                </a:solidFill>
                <a:latin typeface="Arial" panose="020B0604020202020204" pitchFamily="34" charset="0"/>
              </a:rPr>
              <a:t>.</a:t>
            </a:r>
          </a:p>
          <a:p>
            <a:pPr>
              <a:lnSpc>
                <a:spcPct val="120000"/>
              </a:lnSpc>
            </a:pPr>
            <a:r>
              <a:rPr lang="en-GB" dirty="0">
                <a:solidFill>
                  <a:srgbClr val="404040"/>
                </a:solidFill>
                <a:latin typeface="Arial" panose="020B0604020202020204" pitchFamily="34" charset="0"/>
              </a:rPr>
              <a:t>Click </a:t>
            </a:r>
            <a:r>
              <a:rPr lang="en-GB" b="1" dirty="0">
                <a:solidFill>
                  <a:srgbClr val="404040"/>
                </a:solidFill>
                <a:latin typeface="Arial" panose="020B0604020202020204" pitchFamily="34" charset="0"/>
              </a:rPr>
              <a:t>Submit a New Request</a:t>
            </a:r>
          </a:p>
          <a:p>
            <a:endParaRPr lang="en-US" sz="15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8" name="Picture 7">
            <a:extLst>
              <a:ext uri="{FF2B5EF4-FFF2-40B4-BE49-F238E27FC236}">
                <a16:creationId xmlns:a16="http://schemas.microsoft.com/office/drawing/2014/main" id="{78E3A3DF-2072-6E8C-3370-C2809E8124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8873" y="1503507"/>
            <a:ext cx="3570889" cy="4707721"/>
          </a:xfrm>
          <a:prstGeom prst="rect">
            <a:avLst/>
          </a:prstGeom>
        </p:spPr>
      </p:pic>
      <p:pic>
        <p:nvPicPr>
          <p:cNvPr id="11" name="Picture 10">
            <a:extLst>
              <a:ext uri="{FF2B5EF4-FFF2-40B4-BE49-F238E27FC236}">
                <a16:creationId xmlns:a16="http://schemas.microsoft.com/office/drawing/2014/main" id="{C16F9A8E-8788-0AB1-3FEE-D9534F8EE1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0309" y="1503508"/>
            <a:ext cx="4821691" cy="1977821"/>
          </a:xfrm>
          <a:prstGeom prst="rect">
            <a:avLst/>
          </a:prstGeom>
        </p:spPr>
      </p:pic>
      <p:pic>
        <p:nvPicPr>
          <p:cNvPr id="14" name="Picture 13">
            <a:extLst>
              <a:ext uri="{FF2B5EF4-FFF2-40B4-BE49-F238E27FC236}">
                <a16:creationId xmlns:a16="http://schemas.microsoft.com/office/drawing/2014/main" id="{4EE732F8-4E81-CC69-F612-6B1AB47615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70309" y="3523807"/>
            <a:ext cx="4821691" cy="3263035"/>
          </a:xfrm>
          <a:prstGeom prst="rect">
            <a:avLst/>
          </a:prstGeom>
        </p:spPr>
      </p:pic>
      <p:sp>
        <p:nvSpPr>
          <p:cNvPr id="15" name="Text Placeholder 3">
            <a:extLst>
              <a:ext uri="{FF2B5EF4-FFF2-40B4-BE49-F238E27FC236}">
                <a16:creationId xmlns:a16="http://schemas.microsoft.com/office/drawing/2014/main" id="{972C60AE-6771-EBED-91B8-1213BB44236B}"/>
              </a:ext>
            </a:extLst>
          </p:cNvPr>
          <p:cNvSpPr txBox="1">
            <a:spLocks/>
          </p:cNvSpPr>
          <p:nvPr/>
        </p:nvSpPr>
        <p:spPr>
          <a:xfrm>
            <a:off x="-16144" y="1618013"/>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D540FC7-31D1-CDB2-2AD0-6266A38CD80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92653" y="2472239"/>
            <a:ext cx="308438" cy="211725"/>
          </a:xfrm>
          <a:prstGeom prst="rect">
            <a:avLst/>
          </a:prstGeom>
        </p:spPr>
      </p:pic>
      <p:sp>
        <p:nvSpPr>
          <p:cNvPr id="7" name="Rectangle 6"/>
          <p:cNvSpPr/>
          <p:nvPr/>
        </p:nvSpPr>
        <p:spPr>
          <a:xfrm>
            <a:off x="4215161" y="2305119"/>
            <a:ext cx="356839" cy="211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137102" y="2776654"/>
            <a:ext cx="412596"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8363415" y="1884556"/>
            <a:ext cx="479502" cy="190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8296507" y="2273605"/>
            <a:ext cx="501805" cy="157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247971" y="3055435"/>
            <a:ext cx="334536" cy="200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965902" y="5798634"/>
            <a:ext cx="457200" cy="278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7471317" y="4315522"/>
            <a:ext cx="4527395" cy="167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4775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2950439" y="438253"/>
            <a:ext cx="6561551" cy="847592"/>
          </a:xfrm>
        </p:spPr>
        <p:txBody>
          <a:bodyPr>
            <a:normAutofit/>
          </a:bodyPr>
          <a:lstStyle/>
          <a:p>
            <a:r>
              <a:rPr lang="en-US" b="1" dirty="0">
                <a:solidFill>
                  <a:srgbClr val="404040"/>
                </a:solidFill>
                <a:effectLst/>
                <a:latin typeface="Aptos Display (Headings)"/>
                <a:cs typeface="+mn-cs"/>
              </a:rPr>
              <a:t>Unposted Items Report</a:t>
            </a:r>
            <a:r>
              <a:rPr lang="ar-EG" b="1" dirty="0">
                <a:solidFill>
                  <a:srgbClr val="404040"/>
                </a:solidFill>
                <a:effectLst/>
                <a:latin typeface="Aptos Display (Headings)"/>
                <a:cs typeface="+mn-cs"/>
              </a:rPr>
              <a:t> </a:t>
            </a:r>
            <a:r>
              <a:rPr lang="en-US" sz="3200" b="1" dirty="0">
                <a:latin typeface="Aptos Display (Headings)"/>
                <a:cs typeface="+mn-cs"/>
              </a:rPr>
              <a:t>Request</a:t>
            </a:r>
            <a:endParaRPr lang="en-US" b="1" dirty="0">
              <a:latin typeface="Aptos Display (Headings)"/>
              <a:cs typeface="+mn-cs"/>
            </a:endParaRP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sp>
        <p:nvSpPr>
          <p:cNvPr id="3" name="Text Placeholder 3">
            <a:extLst>
              <a:ext uri="{FF2B5EF4-FFF2-40B4-BE49-F238E27FC236}">
                <a16:creationId xmlns:a16="http://schemas.microsoft.com/office/drawing/2014/main" id="{147E980B-4676-FF22-308A-E489138F4DCB}"/>
              </a:ext>
            </a:extLst>
          </p:cNvPr>
          <p:cNvSpPr txBox="1">
            <a:spLocks/>
          </p:cNvSpPr>
          <p:nvPr/>
        </p:nvSpPr>
        <p:spPr>
          <a:xfrm>
            <a:off x="66662" y="1372406"/>
            <a:ext cx="3932237" cy="514592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Open new window </a:t>
            </a:r>
            <a:r>
              <a:rPr lang="en-US" b="1" dirty="0">
                <a:latin typeface="Arial" panose="020B0604020202020204" pitchFamily="34" charset="0"/>
                <a:cs typeface="Arial" panose="020B0604020202020204" pitchFamily="34" charset="0"/>
              </a:rPr>
              <a:t>submit Request</a:t>
            </a:r>
          </a:p>
          <a:p>
            <a:r>
              <a:rPr lang="en-US" altLang="en-US" dirty="0">
                <a:solidFill>
                  <a:srgbClr val="404040"/>
                </a:solidFill>
                <a:latin typeface="Arial" panose="020B0604020202020204" pitchFamily="34" charset="0"/>
                <a:cs typeface="Arial" panose="020B0604020202020204" pitchFamily="34" charset="0"/>
              </a:rPr>
              <a:t>Select </a:t>
            </a:r>
            <a:r>
              <a:rPr lang="en-US" dirty="0">
                <a:solidFill>
                  <a:srgbClr val="404040"/>
                </a:solidFill>
                <a:latin typeface="Arial" panose="020B0604020202020204" pitchFamily="34" charset="0"/>
                <a:cs typeface="Arial" panose="020B0604020202020204" pitchFamily="34" charset="0"/>
              </a:rPr>
              <a:t> </a:t>
            </a:r>
            <a:r>
              <a:rPr lang="en-US" b="1" dirty="0">
                <a:solidFill>
                  <a:srgbClr val="404040"/>
                </a:solidFill>
                <a:latin typeface="Arial" panose="020B0604020202020204" pitchFamily="34" charset="0"/>
                <a:cs typeface="Arial" panose="020B0604020202020204" pitchFamily="34" charset="0"/>
              </a:rPr>
              <a:t>Name</a:t>
            </a:r>
            <a:r>
              <a:rPr lang="en-US" dirty="0">
                <a:solidFill>
                  <a:srgbClr val="404040"/>
                </a:solidFill>
                <a:latin typeface="Arial" panose="020B0604020202020204" pitchFamily="34" charset="0"/>
                <a:cs typeface="Arial" panose="020B0604020202020204" pitchFamily="34" charset="0"/>
              </a:rPr>
              <a:t> (</a:t>
            </a:r>
            <a:r>
              <a:rPr lang="en-US" b="0" dirty="0">
                <a:solidFill>
                  <a:srgbClr val="404040"/>
                </a:solidFill>
                <a:effectLst/>
                <a:latin typeface="Arial" panose="020B0604020202020204" pitchFamily="34" charset="0"/>
                <a:cs typeface="Arial" panose="020B0604020202020204" pitchFamily="34" charset="0"/>
              </a:rPr>
              <a:t>Unposted Items Report</a:t>
            </a:r>
            <a:r>
              <a:rPr lang="en-US" dirty="0">
                <a:solidFill>
                  <a:srgbClr val="404040"/>
                </a:solidFill>
                <a:latin typeface="Arial" panose="020B0604020202020204" pitchFamily="34" charset="0"/>
                <a:cs typeface="Arial" panose="020B0604020202020204" pitchFamily="34" charset="0"/>
              </a:rPr>
              <a:t>)</a:t>
            </a:r>
          </a:p>
          <a:p>
            <a:r>
              <a:rPr lang="en-US" dirty="0">
                <a:solidFill>
                  <a:srgbClr val="404040"/>
                </a:solidFill>
                <a:latin typeface="Arial" panose="020B0604020202020204" pitchFamily="34" charset="0"/>
                <a:cs typeface="Arial" panose="020B0604020202020204" pitchFamily="34" charset="0"/>
              </a:rPr>
              <a:t> &gt; Press Enter </a:t>
            </a:r>
          </a:p>
          <a:p>
            <a:r>
              <a:rPr lang="en-US" dirty="0">
                <a:solidFill>
                  <a:srgbClr val="404040"/>
                </a:solidFill>
                <a:latin typeface="Arial" panose="020B0604020202020204" pitchFamily="34" charset="0"/>
                <a:cs typeface="Arial" panose="020B0604020202020204" pitchFamily="34" charset="0"/>
              </a:rPr>
              <a:t>To Open New Window </a:t>
            </a:r>
            <a:r>
              <a:rPr lang="en-US" b="1" dirty="0">
                <a:solidFill>
                  <a:srgbClr val="404040"/>
                </a:solidFill>
                <a:latin typeface="Arial" panose="020B0604020202020204" pitchFamily="34" charset="0"/>
                <a:cs typeface="Arial" panose="020B0604020202020204" pitchFamily="34" charset="0"/>
              </a:rPr>
              <a:t>Parameters</a:t>
            </a:r>
          </a:p>
          <a:p>
            <a:r>
              <a:rPr lang="en-US" b="1" dirty="0">
                <a:solidFill>
                  <a:srgbClr val="404040"/>
                </a:solidFill>
                <a:latin typeface="Arial" panose="020B0604020202020204" pitchFamily="34" charset="0"/>
                <a:cs typeface="Arial" panose="020B0604020202020204" pitchFamily="34" charset="0"/>
              </a:rPr>
              <a:t> </a:t>
            </a:r>
            <a:r>
              <a:rPr lang="en-US" dirty="0">
                <a:solidFill>
                  <a:srgbClr val="404040"/>
                </a:solidFill>
                <a:latin typeface="Arial" panose="020B0604020202020204" pitchFamily="34" charset="0"/>
                <a:cs typeface="Arial" panose="020B0604020202020204" pitchFamily="34" charset="0"/>
              </a:rPr>
              <a:t>&gt;</a:t>
            </a:r>
            <a:r>
              <a:rPr lang="en-US" altLang="en-US" dirty="0">
                <a:solidFill>
                  <a:srgbClr val="404040"/>
                </a:solidFill>
                <a:latin typeface="Arial" panose="020B0604020202020204" pitchFamily="34" charset="0"/>
                <a:cs typeface="Arial" panose="020B0604020202020204" pitchFamily="34" charset="0"/>
              </a:rPr>
              <a:t>Select </a:t>
            </a:r>
            <a:r>
              <a:rPr lang="en-US" b="1" dirty="0">
                <a:solidFill>
                  <a:srgbClr val="404040"/>
                </a:solidFill>
                <a:effectLst/>
                <a:latin typeface="Arial" panose="020B0604020202020204" pitchFamily="34" charset="0"/>
                <a:cs typeface="Arial" panose="020B0604020202020204" pitchFamily="34" charset="0"/>
              </a:rPr>
              <a:t>Ledger Currency</a:t>
            </a:r>
            <a:r>
              <a:rPr lang="en-US" altLang="en-US" dirty="0">
                <a:solidFill>
                  <a:srgbClr val="404040"/>
                </a:solidFill>
                <a:latin typeface="Arial" panose="020B0604020202020204" pitchFamily="34" charset="0"/>
                <a:cs typeface="Arial" panose="020B0604020202020204" pitchFamily="34" charset="0"/>
              </a:rPr>
              <a:t> (</a:t>
            </a:r>
            <a:r>
              <a:rPr lang="en-US" b="0" dirty="0">
                <a:solidFill>
                  <a:srgbClr val="404040"/>
                </a:solidFill>
                <a:effectLst/>
                <a:latin typeface="Arial" panose="020B0604020202020204" pitchFamily="34" charset="0"/>
                <a:cs typeface="Arial" panose="020B0604020202020204" pitchFamily="34" charset="0"/>
              </a:rPr>
              <a:t>USD</a:t>
            </a:r>
            <a:r>
              <a:rPr lang="en-US" altLang="en-US" dirty="0">
                <a:solidFill>
                  <a:srgbClr val="404040"/>
                </a:solidFill>
                <a:latin typeface="Arial" panose="020B0604020202020204" pitchFamily="34" charset="0"/>
                <a:cs typeface="Arial" panose="020B0604020202020204" pitchFamily="34" charset="0"/>
              </a:rPr>
              <a:t>)</a:t>
            </a:r>
            <a:endParaRPr lang="ar-EG" altLang="en-US" dirty="0">
              <a:solidFill>
                <a:srgbClr val="404040"/>
              </a:solidFill>
              <a:latin typeface="Arial" panose="020B0604020202020204" pitchFamily="34" charset="0"/>
              <a:cs typeface="Arial" panose="020B0604020202020204" pitchFamily="34" charset="0"/>
            </a:endParaRPr>
          </a:p>
          <a:p>
            <a:r>
              <a:rPr lang="en-US" altLang="en-US" dirty="0">
                <a:solidFill>
                  <a:srgbClr val="404040"/>
                </a:solidFill>
                <a:latin typeface="Arial" panose="020B0604020202020204" pitchFamily="34" charset="0"/>
                <a:cs typeface="Arial" panose="020B0604020202020204" pitchFamily="34" charset="0"/>
              </a:rPr>
              <a:t> &gt; </a:t>
            </a:r>
            <a:r>
              <a:rPr lang="en-US" b="0" dirty="0">
                <a:solidFill>
                  <a:srgbClr val="404040"/>
                </a:solidFill>
                <a:effectLst/>
                <a:latin typeface="Arial" panose="020B0604020202020204" pitchFamily="34" charset="0"/>
                <a:cs typeface="Arial" panose="020B0604020202020204" pitchFamily="34" charset="0"/>
              </a:rPr>
              <a:t>Set </a:t>
            </a:r>
            <a:r>
              <a:rPr lang="en-US" b="1" dirty="0">
                <a:solidFill>
                  <a:srgbClr val="404040"/>
                </a:solidFill>
                <a:effectLst/>
                <a:latin typeface="Arial" panose="020B0604020202020204" pitchFamily="34" charset="0"/>
                <a:cs typeface="Arial" panose="020B0604020202020204" pitchFamily="34" charset="0"/>
              </a:rPr>
              <a:t>Start GL Date</a:t>
            </a:r>
            <a:r>
              <a:rPr lang="en-US" b="0" dirty="0">
                <a:solidFill>
                  <a:srgbClr val="404040"/>
                </a:solidFill>
                <a:effectLst/>
                <a:latin typeface="Arial" panose="020B0604020202020204" pitchFamily="34" charset="0"/>
                <a:cs typeface="Arial" panose="020B0604020202020204" pitchFamily="34" charset="0"/>
              </a:rPr>
              <a:t> (e.g., 01-MAY-2012)</a:t>
            </a:r>
            <a:endParaRPr lang="ar-EG" b="0" dirty="0">
              <a:solidFill>
                <a:srgbClr val="404040"/>
              </a:solidFill>
              <a:effectLst/>
              <a:latin typeface="Arial" panose="020B0604020202020204" pitchFamily="34" charset="0"/>
              <a:cs typeface="Arial" panose="020B0604020202020204" pitchFamily="34" charset="0"/>
            </a:endParaRPr>
          </a:p>
          <a:p>
            <a:r>
              <a:rPr lang="en-US" b="0" dirty="0">
                <a:solidFill>
                  <a:srgbClr val="404040"/>
                </a:solidFill>
                <a:effectLst/>
                <a:latin typeface="Arial" panose="020B0604020202020204" pitchFamily="34" charset="0"/>
                <a:cs typeface="Arial" panose="020B0604020202020204" pitchFamily="34" charset="0"/>
              </a:rPr>
              <a:t> &gt;Set </a:t>
            </a:r>
            <a:r>
              <a:rPr lang="en-US" b="1" dirty="0">
                <a:solidFill>
                  <a:srgbClr val="404040"/>
                </a:solidFill>
                <a:effectLst/>
                <a:latin typeface="Arial" panose="020B0604020202020204" pitchFamily="34" charset="0"/>
                <a:cs typeface="Arial" panose="020B0604020202020204" pitchFamily="34" charset="0"/>
              </a:rPr>
              <a:t>End GL Date</a:t>
            </a:r>
            <a:r>
              <a:rPr lang="en-US" b="0" dirty="0">
                <a:solidFill>
                  <a:srgbClr val="404040"/>
                </a:solidFill>
                <a:effectLst/>
                <a:latin typeface="Arial" panose="020B0604020202020204" pitchFamily="34" charset="0"/>
                <a:cs typeface="Arial" panose="020B0604020202020204" pitchFamily="34" charset="0"/>
              </a:rPr>
              <a:t> (e.g., 31-MAY-2012)</a:t>
            </a:r>
            <a:r>
              <a:rPr lang="en-US" altLang="en-US" dirty="0">
                <a:solidFill>
                  <a:srgbClr val="404040"/>
                </a:solidFill>
                <a:latin typeface="Arial" panose="020B0604020202020204" pitchFamily="34" charset="0"/>
                <a:cs typeface="Arial" panose="020B0604020202020204" pitchFamily="34" charset="0"/>
              </a:rPr>
              <a:t> &gt;</a:t>
            </a:r>
            <a:endParaRPr lang="ar-EG" altLang="en-US" dirty="0">
              <a:solidFill>
                <a:srgbClr val="404040"/>
              </a:solidFill>
              <a:latin typeface="Arial" panose="020B0604020202020204" pitchFamily="34" charset="0"/>
              <a:cs typeface="Arial" panose="020B0604020202020204" pitchFamily="34" charset="0"/>
            </a:endParaRPr>
          </a:p>
          <a:p>
            <a:r>
              <a:rPr lang="en-US" altLang="en-US" dirty="0">
                <a:solidFill>
                  <a:srgbClr val="404040"/>
                </a:solidFill>
                <a:latin typeface="Arial" panose="020B0604020202020204" pitchFamily="34" charset="0"/>
                <a:cs typeface="Arial" panose="020B0604020202020204" pitchFamily="34" charset="0"/>
              </a:rPr>
              <a:t> Click </a:t>
            </a:r>
            <a:r>
              <a:rPr lang="en-US" altLang="en-US" b="1" dirty="0">
                <a:solidFill>
                  <a:srgbClr val="404040"/>
                </a:solidFill>
                <a:latin typeface="Arial" panose="020B0604020202020204" pitchFamily="34" charset="0"/>
                <a:cs typeface="Arial" panose="020B0604020202020204" pitchFamily="34" charset="0"/>
              </a:rPr>
              <a:t>OK</a:t>
            </a:r>
            <a:r>
              <a:rPr lang="en-US" altLang="en-US" dirty="0">
                <a:solidFill>
                  <a:srgbClr val="40404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We go back to window </a:t>
            </a:r>
            <a:r>
              <a:rPr lang="en-US" b="1" dirty="0">
                <a:latin typeface="Arial" panose="020B0604020202020204" pitchFamily="34" charset="0"/>
                <a:cs typeface="Arial" panose="020B0604020202020204" pitchFamily="34" charset="0"/>
              </a:rPr>
              <a:t>submit Request </a:t>
            </a:r>
            <a:r>
              <a:rPr lang="en-US" altLang="en-US" dirty="0">
                <a:solidFill>
                  <a:srgbClr val="404040"/>
                </a:solidFill>
                <a:latin typeface="Arial" panose="020B0604020202020204" pitchFamily="34" charset="0"/>
                <a:cs typeface="Arial" panose="020B0604020202020204" pitchFamily="34" charset="0"/>
              </a:rPr>
              <a:t>&gt;</a:t>
            </a:r>
            <a:r>
              <a:rPr lang="en-US" dirty="0">
                <a:solidFill>
                  <a:srgbClr val="404040"/>
                </a:solidFill>
                <a:latin typeface="Arial" panose="020B0604020202020204" pitchFamily="34" charset="0"/>
                <a:cs typeface="Arial" panose="020B0604020202020204" pitchFamily="34" charset="0"/>
              </a:rPr>
              <a:t> </a:t>
            </a:r>
            <a:r>
              <a:rPr lang="en-US" altLang="en-US" dirty="0">
                <a:solidFill>
                  <a:srgbClr val="404040"/>
                </a:solidFill>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 submit</a:t>
            </a:r>
            <a:endParaRPr lang="ar-EG" b="1" dirty="0">
              <a:latin typeface="Arial" panose="020B0604020202020204" pitchFamily="34" charset="0"/>
              <a:cs typeface="Arial" panose="020B0604020202020204" pitchFamily="34" charset="0"/>
            </a:endParaRPr>
          </a:p>
          <a:p>
            <a:r>
              <a:rPr lang="en-US" dirty="0">
                <a:solidFill>
                  <a:srgbClr val="404040"/>
                </a:solidFill>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new window</a:t>
            </a:r>
            <a:r>
              <a:rPr lang="en-US" dirty="0">
                <a:solidFill>
                  <a:srgbClr val="404040"/>
                </a:solidFill>
                <a:latin typeface="Arial" panose="020B0604020202020204" pitchFamily="34" charset="0"/>
                <a:cs typeface="Arial" panose="020B0604020202020204" pitchFamily="34" charset="0"/>
              </a:rPr>
              <a:t> Requests</a:t>
            </a:r>
          </a:p>
          <a:p>
            <a:r>
              <a:rPr lang="en-US" dirty="0">
                <a:solidFill>
                  <a:srgbClr val="404040"/>
                </a:solidFill>
                <a:latin typeface="Arial" panose="020B0604020202020204" pitchFamily="34" charset="0"/>
                <a:cs typeface="Arial" panose="020B0604020202020204" pitchFamily="34" charset="0"/>
              </a:rPr>
              <a:t>Find </a:t>
            </a:r>
            <a:r>
              <a:rPr lang="en-US" b="1" dirty="0">
                <a:solidFill>
                  <a:srgbClr val="404040"/>
                </a:solidFill>
                <a:latin typeface="Arial" panose="020B0604020202020204" pitchFamily="34" charset="0"/>
                <a:cs typeface="Arial" panose="020B0604020202020204" pitchFamily="34" charset="0"/>
              </a:rPr>
              <a:t>Request ID</a:t>
            </a:r>
            <a:r>
              <a:rPr lang="en-US" dirty="0">
                <a:solidFill>
                  <a:srgbClr val="404040"/>
                </a:solidFill>
                <a:latin typeface="Arial" panose="020B0604020202020204" pitchFamily="34" charset="0"/>
                <a:cs typeface="Arial" panose="020B0604020202020204" pitchFamily="34" charset="0"/>
              </a:rPr>
              <a:t> 5951251 &gt;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Create</a:t>
            </a:r>
            <a:r>
              <a:rPr lang="en-US" b="1" dirty="0">
                <a:solidFill>
                  <a:srgbClr val="404040"/>
                </a:solidFill>
                <a:latin typeface="Arial" panose="020B0604020202020204" pitchFamily="34" charset="0"/>
                <a:cs typeface="Arial" panose="020B0604020202020204" pitchFamily="34" charset="0"/>
              </a:rPr>
              <a:t> Refresh Data</a:t>
            </a:r>
            <a:r>
              <a:rPr lang="en-US" dirty="0">
                <a:solidFill>
                  <a:srgbClr val="404040"/>
                </a:solidFill>
                <a:latin typeface="Arial" panose="020B0604020202020204" pitchFamily="34" charset="0"/>
                <a:cs typeface="Arial" panose="020B0604020202020204" pitchFamily="34" charset="0"/>
              </a:rPr>
              <a:t> &gt; Wait for </a:t>
            </a:r>
            <a:r>
              <a:rPr lang="en-US" b="1" dirty="0">
                <a:solidFill>
                  <a:srgbClr val="404040"/>
                </a:solidFill>
                <a:latin typeface="Arial" panose="020B0604020202020204" pitchFamily="34" charset="0"/>
                <a:cs typeface="Arial" panose="020B0604020202020204" pitchFamily="34" charset="0"/>
              </a:rPr>
              <a:t>Phase</a:t>
            </a:r>
            <a:r>
              <a:rPr lang="en-US" dirty="0">
                <a:solidFill>
                  <a:srgbClr val="404040"/>
                </a:solidFill>
                <a:latin typeface="Arial" panose="020B0604020202020204" pitchFamily="34" charset="0"/>
                <a:cs typeface="Arial" panose="020B0604020202020204" pitchFamily="34" charset="0"/>
              </a:rPr>
              <a:t> to change from </a:t>
            </a:r>
            <a:r>
              <a:rPr lang="en-US" b="1" dirty="0">
                <a:solidFill>
                  <a:srgbClr val="404040"/>
                </a:solidFill>
                <a:latin typeface="Arial" panose="020B0604020202020204" pitchFamily="34" charset="0"/>
                <a:cs typeface="Arial" panose="020B0604020202020204" pitchFamily="34" charset="0"/>
              </a:rPr>
              <a:t>Running</a:t>
            </a:r>
            <a:r>
              <a:rPr lang="en-US" dirty="0">
                <a:solidFill>
                  <a:srgbClr val="404040"/>
                </a:solidFill>
                <a:latin typeface="Arial" panose="020B0604020202020204" pitchFamily="34" charset="0"/>
                <a:cs typeface="Arial" panose="020B0604020202020204" pitchFamily="34" charset="0"/>
              </a:rPr>
              <a:t> to </a:t>
            </a:r>
            <a:r>
              <a:rPr lang="en-US" b="1" dirty="0">
                <a:solidFill>
                  <a:srgbClr val="404040"/>
                </a:solidFill>
                <a:latin typeface="Arial" panose="020B0604020202020204" pitchFamily="34" charset="0"/>
                <a:cs typeface="Arial" panose="020B0604020202020204" pitchFamily="34" charset="0"/>
              </a:rPr>
              <a:t>Completed</a:t>
            </a:r>
            <a:r>
              <a:rPr lang="en-US" dirty="0">
                <a:solidFill>
                  <a:srgbClr val="404040"/>
                </a:solidFill>
                <a:latin typeface="Arial" panose="020B0604020202020204" pitchFamily="34" charset="0"/>
                <a:cs typeface="Arial" panose="020B0604020202020204" pitchFamily="34" charset="0"/>
              </a:rPr>
              <a:t>.</a:t>
            </a:r>
          </a:p>
          <a:p>
            <a:r>
              <a:rPr lang="en-US" altLang="en-US" dirty="0">
                <a:solidFill>
                  <a:srgbClr val="404040"/>
                </a:solidFill>
                <a:latin typeface="Arial" panose="020B0604020202020204" pitchFamily="34" charset="0"/>
                <a:cs typeface="Arial" panose="020B0604020202020204" pitchFamily="34" charset="0"/>
              </a:rPr>
              <a:t>Click </a:t>
            </a:r>
            <a:r>
              <a:rPr lang="en-US" b="1" dirty="0">
                <a:solidFill>
                  <a:srgbClr val="404040"/>
                </a:solidFill>
                <a:effectLst/>
                <a:latin typeface="Arial" panose="020B0604020202020204" pitchFamily="34" charset="0"/>
                <a:cs typeface="Arial" panose="020B0604020202020204" pitchFamily="34" charset="0"/>
              </a:rPr>
              <a:t>View Output</a:t>
            </a:r>
            <a:endParaRPr lang="ar-EG" b="1" dirty="0">
              <a:solidFill>
                <a:srgbClr val="404040"/>
              </a:solidFill>
              <a:effectLst/>
              <a:latin typeface="Arial" panose="020B0604020202020204" pitchFamily="34" charset="0"/>
              <a:cs typeface="Arial" panose="020B0604020202020204" pitchFamily="34" charset="0"/>
            </a:endParaRPr>
          </a:p>
          <a:p>
            <a:r>
              <a:rPr lang="en-US" b="1" dirty="0">
                <a:solidFill>
                  <a:srgbClr val="404040"/>
                </a:solidFill>
                <a:effectLst/>
                <a:latin typeface="Arial" panose="020B0604020202020204" pitchFamily="34" charset="0"/>
                <a:cs typeface="Arial" panose="020B0604020202020204" pitchFamily="34" charset="0"/>
              </a:rPr>
              <a:t>View Output</a:t>
            </a:r>
            <a:r>
              <a:rPr lang="ar-EG" b="1" dirty="0">
                <a:solidFill>
                  <a:srgbClr val="404040"/>
                </a:solidFill>
                <a:latin typeface="Arial" panose="020B0604020202020204" pitchFamily="34" charset="0"/>
                <a:cs typeface="Arial" panose="020B0604020202020204" pitchFamily="34" charset="0"/>
              </a:rPr>
              <a:t> </a:t>
            </a:r>
            <a:r>
              <a:rPr lang="en-US" b="1" dirty="0">
                <a:solidFill>
                  <a:srgbClr val="404040"/>
                </a:solidFill>
                <a:latin typeface="Arial" panose="020B0604020202020204" pitchFamily="34" charset="0"/>
                <a:cs typeface="Arial" panose="020B0604020202020204" pitchFamily="34" charset="0"/>
              </a:rPr>
              <a:t>: </a:t>
            </a:r>
            <a:r>
              <a:rPr lang="en-US" b="0" dirty="0">
                <a:solidFill>
                  <a:srgbClr val="404040"/>
                </a:solidFill>
                <a:effectLst/>
                <a:latin typeface="Arial" panose="020B0604020202020204" pitchFamily="34" charset="0"/>
                <a:cs typeface="Arial" panose="020B0604020202020204" pitchFamily="34" charset="0"/>
              </a:rPr>
              <a:t>is a tool to view report results after completion</a:t>
            </a:r>
            <a:endParaRPr lang="ar-EG" b="1" dirty="0">
              <a:solidFill>
                <a:srgbClr val="404040"/>
              </a:solidFill>
              <a:effectLst/>
              <a:latin typeface="Arial" panose="020B0604020202020204" pitchFamily="34" charset="0"/>
              <a:cs typeface="Arial" panose="020B0604020202020204" pitchFamily="34" charset="0"/>
            </a:endParaRPr>
          </a:p>
          <a:p>
            <a:endParaRPr lang="ar-EG" b="1" i="0" dirty="0">
              <a:solidFill>
                <a:srgbClr val="404040"/>
              </a:solidFill>
              <a:effectLst/>
              <a:latin typeface="Inter"/>
            </a:endParaRPr>
          </a:p>
          <a:p>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C459A4B-53F7-71A7-A09A-AA76792C40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2654" y="2108982"/>
            <a:ext cx="308438" cy="211725"/>
          </a:xfrm>
          <a:prstGeom prst="rect">
            <a:avLst/>
          </a:prstGeom>
        </p:spPr>
      </p:pic>
      <p:pic>
        <p:nvPicPr>
          <p:cNvPr id="9" name="Picture 8">
            <a:extLst>
              <a:ext uri="{FF2B5EF4-FFF2-40B4-BE49-F238E27FC236}">
                <a16:creationId xmlns:a16="http://schemas.microsoft.com/office/drawing/2014/main" id="{7CEB0762-738E-FE6B-3184-3D944A9DFC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80023" y="2220298"/>
            <a:ext cx="3974077" cy="3450137"/>
          </a:xfrm>
          <a:prstGeom prst="rect">
            <a:avLst/>
          </a:prstGeom>
        </p:spPr>
      </p:pic>
      <p:pic>
        <p:nvPicPr>
          <p:cNvPr id="13" name="Picture 12">
            <a:extLst>
              <a:ext uri="{FF2B5EF4-FFF2-40B4-BE49-F238E27FC236}">
                <a16:creationId xmlns:a16="http://schemas.microsoft.com/office/drawing/2014/main" id="{BF7F95CA-9512-BF11-91DD-DE75D5405F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54100" y="1376005"/>
            <a:ext cx="4416981" cy="2150569"/>
          </a:xfrm>
          <a:prstGeom prst="rect">
            <a:avLst/>
          </a:prstGeom>
        </p:spPr>
      </p:pic>
      <p:pic>
        <p:nvPicPr>
          <p:cNvPr id="15" name="Picture 14">
            <a:extLst>
              <a:ext uri="{FF2B5EF4-FFF2-40B4-BE49-F238E27FC236}">
                <a16:creationId xmlns:a16="http://schemas.microsoft.com/office/drawing/2014/main" id="{623A3F25-DC27-BBD7-8876-E01D655AE84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4100" y="3526574"/>
            <a:ext cx="4416981" cy="3331426"/>
          </a:xfrm>
          <a:prstGeom prst="rect">
            <a:avLst/>
          </a:prstGeom>
        </p:spPr>
      </p:pic>
      <p:sp>
        <p:nvSpPr>
          <p:cNvPr id="8" name="Rectangle 7"/>
          <p:cNvSpPr/>
          <p:nvPr/>
        </p:nvSpPr>
        <p:spPr>
          <a:xfrm>
            <a:off x="4371278" y="2765502"/>
            <a:ext cx="211873" cy="167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170556" y="3133493"/>
            <a:ext cx="423746" cy="1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754100" y="1918010"/>
            <a:ext cx="598163" cy="190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850459" y="2180196"/>
            <a:ext cx="568712" cy="271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850459" y="2452020"/>
            <a:ext cx="579863" cy="198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7850459" y="4388072"/>
            <a:ext cx="4170556" cy="114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6096000" y="5419494"/>
            <a:ext cx="617034" cy="133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0772078" y="2932771"/>
            <a:ext cx="296181" cy="356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8095785" y="3791415"/>
            <a:ext cx="568713" cy="122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772078" y="6166624"/>
            <a:ext cx="713678" cy="20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1421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EDD3-5BC3-39F4-E3BB-C60595950FBB}"/>
              </a:ext>
            </a:extLst>
          </p:cNvPr>
          <p:cNvSpPr>
            <a:spLocks noGrp="1"/>
          </p:cNvSpPr>
          <p:nvPr>
            <p:ph type="title"/>
          </p:nvPr>
        </p:nvSpPr>
        <p:spPr>
          <a:xfrm>
            <a:off x="1578694" y="507441"/>
            <a:ext cx="9026116" cy="923460"/>
          </a:xfrm>
        </p:spPr>
        <p:txBody>
          <a:bodyPr>
            <a:normAutofit/>
          </a:bodyPr>
          <a:lstStyle/>
          <a:p>
            <a:r>
              <a:rPr lang="en-US" sz="2800" b="1" i="0" dirty="0">
                <a:solidFill>
                  <a:srgbClr val="404040"/>
                </a:solidFill>
                <a:effectLst/>
                <a:latin typeface="Inter"/>
                <a:cs typeface="+mn-cs"/>
              </a:rPr>
              <a:t>View Output</a:t>
            </a:r>
            <a:r>
              <a:rPr lang="ar-EG" sz="2800" b="1" i="0" dirty="0">
                <a:solidFill>
                  <a:srgbClr val="404040"/>
                </a:solidFill>
                <a:effectLst/>
                <a:latin typeface="Inter"/>
                <a:cs typeface="+mn-cs"/>
              </a:rPr>
              <a:t> </a:t>
            </a:r>
            <a:r>
              <a:rPr lang="en-US" sz="2800" b="1" dirty="0">
                <a:latin typeface="Arial" panose="020B0604020202020204" pitchFamily="34" charset="0"/>
                <a:cs typeface="Arial" panose="020B0604020202020204" pitchFamily="34" charset="0"/>
              </a:rPr>
              <a:t>Report Name Unposted Items Report</a:t>
            </a:r>
          </a:p>
        </p:txBody>
      </p:sp>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197644" y="1868553"/>
            <a:ext cx="3932237" cy="3461730"/>
          </a:xfrm>
        </p:spPr>
        <p:txBody>
          <a:bodyPr/>
          <a:lstStyle/>
          <a:p>
            <a:pPr>
              <a:lnSpc>
                <a:spcPct val="150000"/>
              </a:lnSpc>
            </a:pPr>
            <a:r>
              <a:rPr lang="en-US" sz="2000" b="1" dirty="0">
                <a:latin typeface="Arial" panose="020B0604020202020204" pitchFamily="34" charset="0"/>
                <a:cs typeface="Arial" panose="020B0604020202020204" pitchFamily="34" charset="0"/>
              </a:rPr>
              <a:t>Report Name: Unposted Items Report</a:t>
            </a:r>
          </a:p>
          <a:p>
            <a:pPr>
              <a:lnSpc>
                <a:spcPct val="150000"/>
              </a:lnSpc>
            </a:pPr>
            <a:r>
              <a:rPr lang="en-US" sz="2000" dirty="0">
                <a:latin typeface="Arial" panose="020B0604020202020204" pitchFamily="34" charset="0"/>
                <a:cs typeface="Arial" panose="020B0604020202020204" pitchFamily="34" charset="0"/>
              </a:rPr>
              <a:t>This report provides a list of transactions that have not been posted to the </a:t>
            </a:r>
            <a:r>
              <a:rPr lang="en-US" sz="2000" b="1" dirty="0">
                <a:latin typeface="Arial" panose="020B0604020202020204" pitchFamily="34" charset="0"/>
                <a:cs typeface="Arial" panose="020B0604020202020204" pitchFamily="34" charset="0"/>
              </a:rPr>
              <a:t>General Ledger (GL)</a:t>
            </a:r>
            <a:r>
              <a:rPr lang="en-US" sz="2000" dirty="0">
                <a:latin typeface="Arial" panose="020B0604020202020204" pitchFamily="34" charset="0"/>
                <a:cs typeface="Arial" panose="020B0604020202020204" pitchFamily="34" charset="0"/>
              </a:rPr>
              <a:t> within the specified date range</a:t>
            </a:r>
          </a:p>
          <a:p>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1AAE2D55-4B56-45A5-2A0D-DC56E99287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15803" y="1650669"/>
            <a:ext cx="7492636" cy="4096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4035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533B-FD8E-3B03-FF0B-61760340A37F}"/>
            </a:ext>
          </a:extLst>
        </p:cNvPr>
        <p:cNvGrpSpPr/>
        <p:nvPr/>
      </p:nvGrpSpPr>
      <p:grpSpPr>
        <a:xfrm>
          <a:off x="0" y="0"/>
          <a:ext cx="0" cy="0"/>
          <a:chOff x="0" y="0"/>
          <a:chExt cx="0" cy="0"/>
        </a:xfrm>
      </p:grpSpPr>
      <p:pic>
        <p:nvPicPr>
          <p:cNvPr id="10" name="Content Placeholder 9" descr="A logo of a globe with a graduation cap&#10;&#10;AI-generated content may be incorrect.">
            <a:extLst>
              <a:ext uri="{FF2B5EF4-FFF2-40B4-BE49-F238E27FC236}">
                <a16:creationId xmlns:a16="http://schemas.microsoft.com/office/drawing/2014/main" id="{523906F1-5A98-A916-DCEC-EB3B31825E9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62" y="520003"/>
            <a:ext cx="1023584" cy="613211"/>
          </a:xfrm>
        </p:spPr>
      </p:pic>
      <p:sp>
        <p:nvSpPr>
          <p:cNvPr id="4" name="Text Placeholder 3">
            <a:extLst>
              <a:ext uri="{FF2B5EF4-FFF2-40B4-BE49-F238E27FC236}">
                <a16:creationId xmlns:a16="http://schemas.microsoft.com/office/drawing/2014/main" id="{E29D3ADF-A4D0-073D-E558-B6E477EC69E5}"/>
              </a:ext>
            </a:extLst>
          </p:cNvPr>
          <p:cNvSpPr>
            <a:spLocks noGrp="1"/>
          </p:cNvSpPr>
          <p:nvPr>
            <p:ph type="body" sz="half" idx="2"/>
          </p:nvPr>
        </p:nvSpPr>
        <p:spPr>
          <a:xfrm>
            <a:off x="66663" y="1340421"/>
            <a:ext cx="3958928" cy="4487602"/>
          </a:xfrm>
        </p:spPr>
        <p:txBody>
          <a:bodyPr/>
          <a:lstStyle/>
          <a:p>
            <a:r>
              <a:rPr lang="en-US" sz="1800" dirty="0">
                <a:latin typeface="Arial" panose="020B0604020202020204" pitchFamily="34" charset="0"/>
                <a:cs typeface="Arial" panose="020B0604020202020204" pitchFamily="34" charset="0"/>
              </a:rPr>
              <a:t>Steps: From switch </a:t>
            </a:r>
            <a:r>
              <a:rPr lang="en-US" sz="1800" b="1" dirty="0">
                <a:latin typeface="Arial" panose="020B0604020202020204" pitchFamily="34" charset="0"/>
                <a:cs typeface="Arial" panose="020B0604020202020204" pitchFamily="34" charset="0"/>
              </a:rPr>
              <a:t>Responsibility</a:t>
            </a:r>
          </a:p>
          <a:p>
            <a:r>
              <a:rPr lang="en-US" sz="1800" dirty="0">
                <a:latin typeface="Arial" panose="020B0604020202020204" pitchFamily="34" charset="0"/>
                <a:cs typeface="Arial" panose="020B0604020202020204" pitchFamily="34" charset="0"/>
              </a:rPr>
              <a:t>Set </a:t>
            </a:r>
            <a:r>
              <a:rPr lang="en-US" sz="1800" b="1" dirty="0">
                <a:latin typeface="Arial" panose="020B0604020202020204" pitchFamily="34" charset="0"/>
                <a:cs typeface="Arial" panose="020B0604020202020204" pitchFamily="34" charset="0"/>
              </a:rPr>
              <a:t>General Ledger, IFRS Reporting Vision </a:t>
            </a:r>
          </a:p>
          <a:p>
            <a:r>
              <a:rPr lang="en-US" sz="1800" dirty="0">
                <a:latin typeface="Arial" panose="020B0604020202020204" pitchFamily="34" charset="0"/>
                <a:cs typeface="Arial" panose="020B0604020202020204" pitchFamily="34" charset="0"/>
              </a:rPr>
              <a:t>Journals &gt; Enter &gt;</a:t>
            </a:r>
            <a:r>
              <a:rPr lang="en-US" sz="1800" b="1" dirty="0">
                <a:solidFill>
                  <a:srgbClr val="404040"/>
                </a:solidFill>
                <a:effectLst/>
                <a:latin typeface="Arial" panose="020B0604020202020204" pitchFamily="34" charset="0"/>
                <a:cs typeface="Arial" panose="020B0604020202020204" pitchFamily="34" charset="0"/>
              </a:rPr>
              <a:t>Find Journals</a:t>
            </a:r>
            <a:r>
              <a:rPr lang="en-US" sz="1800" b="0" dirty="0">
                <a:solidFill>
                  <a:srgbClr val="404040"/>
                </a:solidFill>
                <a:effectLst/>
                <a:latin typeface="Arial" panose="020B0604020202020204" pitchFamily="34" charset="0"/>
                <a:cs typeface="Arial" panose="020B0604020202020204" pitchFamily="34" charset="0"/>
              </a:rPr>
              <a:t> &gt; Choose </a:t>
            </a:r>
            <a:r>
              <a:rPr lang="en-US" sz="1800" b="1" dirty="0">
                <a:solidFill>
                  <a:srgbClr val="404040"/>
                </a:solidFill>
                <a:effectLst/>
                <a:latin typeface="Arial" panose="020B0604020202020204" pitchFamily="34" charset="0"/>
                <a:cs typeface="Arial" panose="020B0604020202020204" pitchFamily="34" charset="0"/>
              </a:rPr>
              <a:t>source</a:t>
            </a:r>
            <a:r>
              <a:rPr lang="en-US" sz="1800" b="0" dirty="0">
                <a:solidFill>
                  <a:srgbClr val="404040"/>
                </a:solidFill>
                <a:effectLst/>
                <a:latin typeface="Arial" panose="020B0604020202020204" pitchFamily="34" charset="0"/>
                <a:cs typeface="Arial" panose="020B0604020202020204" pitchFamily="34" charset="0"/>
              </a:rPr>
              <a:t>  (Receivables) &gt; Set </a:t>
            </a:r>
            <a:r>
              <a:rPr lang="en-US" sz="1800" b="1" dirty="0">
                <a:solidFill>
                  <a:srgbClr val="404040"/>
                </a:solidFill>
                <a:effectLst/>
                <a:latin typeface="Arial" panose="020B0604020202020204" pitchFamily="34" charset="0"/>
                <a:cs typeface="Arial" panose="020B0604020202020204" pitchFamily="34" charset="0"/>
              </a:rPr>
              <a:t>Period</a:t>
            </a:r>
            <a:r>
              <a:rPr lang="en-US" sz="1800" b="0" dirty="0">
                <a:solidFill>
                  <a:srgbClr val="404040"/>
                </a:solidFill>
                <a:effectLst/>
                <a:latin typeface="Arial" panose="020B0604020202020204" pitchFamily="34" charset="0"/>
                <a:cs typeface="Arial" panose="020B0604020202020204" pitchFamily="34" charset="0"/>
              </a:rPr>
              <a:t> </a:t>
            </a:r>
          </a:p>
          <a:p>
            <a:r>
              <a:rPr lang="en-US" sz="1800" b="0" dirty="0">
                <a:solidFill>
                  <a:srgbClr val="404040"/>
                </a:solidFill>
                <a:effectLst/>
                <a:latin typeface="Arial" panose="020B0604020202020204" pitchFamily="34" charset="0"/>
                <a:cs typeface="Arial" panose="020B0604020202020204" pitchFamily="34" charset="0"/>
              </a:rPr>
              <a:t>(</a:t>
            </a:r>
            <a:r>
              <a:rPr lang="en-US" sz="1800" b="1" dirty="0">
                <a:solidFill>
                  <a:srgbClr val="404040"/>
                </a:solidFill>
                <a:effectLst/>
                <a:latin typeface="Arial" panose="020B0604020202020204" pitchFamily="34" charset="0"/>
                <a:cs typeface="Arial" panose="020B0604020202020204" pitchFamily="34" charset="0"/>
              </a:rPr>
              <a:t>From</a:t>
            </a:r>
            <a:r>
              <a:rPr lang="en-US" sz="1800" b="0" dirty="0">
                <a:solidFill>
                  <a:srgbClr val="404040"/>
                </a:solidFill>
                <a:effectLst/>
                <a:latin typeface="Arial" panose="020B0604020202020204" pitchFamily="34" charset="0"/>
                <a:cs typeface="Arial" panose="020B0604020202020204" pitchFamily="34" charset="0"/>
              </a:rPr>
              <a:t> 01-MAY-2012  to  31-DEC-2012) &gt; Click </a:t>
            </a:r>
            <a:r>
              <a:rPr lang="en-US" sz="1800" b="1" dirty="0">
                <a:solidFill>
                  <a:srgbClr val="404040"/>
                </a:solidFill>
                <a:effectLst/>
                <a:latin typeface="Arial" panose="020B0604020202020204" pitchFamily="34" charset="0"/>
                <a:cs typeface="Arial" panose="020B0604020202020204" pitchFamily="34" charset="0"/>
              </a:rPr>
              <a:t>Find</a:t>
            </a:r>
            <a:r>
              <a:rPr lang="en-US" sz="1800" b="0" dirty="0">
                <a:solidFill>
                  <a:srgbClr val="404040"/>
                </a:solidFill>
                <a:effectLst/>
                <a:latin typeface="Arial" panose="020B0604020202020204" pitchFamily="34" charset="0"/>
                <a:cs typeface="Arial" panose="020B0604020202020204" pitchFamily="34" charset="0"/>
              </a:rPr>
              <a:t> </a:t>
            </a:r>
          </a:p>
          <a:p>
            <a:r>
              <a:rPr lang="en-US" sz="1800" dirty="0">
                <a:solidFill>
                  <a:srgbClr val="404040"/>
                </a:solidFill>
                <a:latin typeface="Arial" panose="020B0604020202020204" pitchFamily="34" charset="0"/>
                <a:cs typeface="Arial" panose="020B0604020202020204" pitchFamily="34" charset="0"/>
              </a:rPr>
              <a:t>Open</a:t>
            </a:r>
            <a:r>
              <a:rPr lang="en-US" sz="1800" dirty="0">
                <a:latin typeface="Arial" panose="020B0604020202020204" pitchFamily="34" charset="0"/>
                <a:cs typeface="Arial" panose="020B0604020202020204" pitchFamily="34" charset="0"/>
              </a:rPr>
              <a:t> new window Enter Journals (IAS Reporting Vision Ops) </a:t>
            </a:r>
          </a:p>
          <a:p>
            <a:r>
              <a:rPr lang="en-US" sz="1800" b="0" dirty="0">
                <a:solidFill>
                  <a:srgbClr val="404040"/>
                </a:solidFill>
                <a:effectLst/>
                <a:latin typeface="Arial" panose="020B0604020202020204" pitchFamily="34" charset="0"/>
                <a:cs typeface="Arial" panose="020B0604020202020204" pitchFamily="34" charset="0"/>
              </a:rPr>
              <a:t>Review or modify the journals (e.g., </a:t>
            </a:r>
            <a:r>
              <a:rPr lang="en-US" sz="1800" b="1" dirty="0">
                <a:solidFill>
                  <a:srgbClr val="404040"/>
                </a:solidFill>
                <a:effectLst/>
                <a:latin typeface="Arial" panose="020B0604020202020204" pitchFamily="34" charset="0"/>
                <a:cs typeface="Arial" panose="020B0604020202020204" pitchFamily="34" charset="0"/>
              </a:rPr>
              <a:t>Review Journal</a:t>
            </a:r>
            <a:r>
              <a:rPr lang="en-US" sz="1800" b="0" dirty="0">
                <a:solidFill>
                  <a:srgbClr val="404040"/>
                </a:solidFill>
                <a:effectLst/>
                <a:latin typeface="Arial" panose="020B0604020202020204" pitchFamily="34" charset="0"/>
                <a:cs typeface="Arial" panose="020B0604020202020204" pitchFamily="34" charset="0"/>
              </a:rPr>
              <a:t> or </a:t>
            </a:r>
            <a:r>
              <a:rPr lang="en-US" sz="1800" b="1" dirty="0">
                <a:solidFill>
                  <a:srgbClr val="404040"/>
                </a:solidFill>
                <a:effectLst/>
                <a:latin typeface="Arial" panose="020B0604020202020204" pitchFamily="34" charset="0"/>
                <a:cs typeface="Arial" panose="020B0604020202020204" pitchFamily="34" charset="0"/>
              </a:rPr>
              <a:t>Post</a:t>
            </a:r>
            <a:r>
              <a:rPr lang="en-US" sz="1800" b="0" dirty="0">
                <a:solidFill>
                  <a:srgbClr val="404040"/>
                </a:solidFill>
                <a:effectLst/>
                <a:latin typeface="Arial" panose="020B0604020202020204" pitchFamily="34" charset="0"/>
                <a:cs typeface="Arial" panose="020B0604020202020204" pitchFamily="34" charset="0"/>
              </a:rPr>
              <a:t>) &gt; Click </a:t>
            </a:r>
            <a:r>
              <a:rPr lang="en-US" sz="1800" b="1" dirty="0">
                <a:solidFill>
                  <a:srgbClr val="404040"/>
                </a:solidFill>
                <a:effectLst/>
                <a:latin typeface="Arial" panose="020B0604020202020204" pitchFamily="34" charset="0"/>
                <a:cs typeface="Arial" panose="020B0604020202020204" pitchFamily="34" charset="0"/>
              </a:rPr>
              <a:t>Post</a:t>
            </a:r>
            <a:r>
              <a:rPr lang="en-US" sz="1800" b="0" dirty="0">
                <a:solidFill>
                  <a:srgbClr val="404040"/>
                </a:solidFill>
                <a:effectLst/>
                <a:latin typeface="Arial" panose="020B0604020202020204" pitchFamily="34" charset="0"/>
                <a:cs typeface="Arial" panose="020B0604020202020204" pitchFamily="34" charset="0"/>
              </a:rPr>
              <a:t> to post the journals if ready</a:t>
            </a:r>
            <a:endParaRPr lang="en-US" sz="1800" dirty="0">
              <a:latin typeface="Arial" panose="020B0604020202020204" pitchFamily="34" charset="0"/>
              <a:cs typeface="Arial" panose="020B0604020202020204" pitchFamily="34" charset="0"/>
            </a:endParaRPr>
          </a:p>
          <a:p>
            <a:endParaRPr lang="en-US" dirty="0">
              <a:solidFill>
                <a:srgbClr val="404040"/>
              </a:solidFill>
              <a:latin typeface="Inter"/>
            </a:endParaRPr>
          </a:p>
        </p:txBody>
      </p:sp>
      <p:sp>
        <p:nvSpPr>
          <p:cNvPr id="5" name="Rectangle 4">
            <a:extLst>
              <a:ext uri="{FF2B5EF4-FFF2-40B4-BE49-F238E27FC236}">
                <a16:creationId xmlns:a16="http://schemas.microsoft.com/office/drawing/2014/main" id="{3EFB622D-8C9D-C5CF-1492-66E2BA80DB88}"/>
              </a:ext>
            </a:extLst>
          </p:cNvPr>
          <p:cNvSpPr/>
          <p:nvPr/>
        </p:nvSpPr>
        <p:spPr>
          <a:xfrm>
            <a:off x="0" y="0"/>
            <a:ext cx="12192000" cy="301451"/>
          </a:xfrm>
          <a:prstGeom prst="rect">
            <a:avLst/>
          </a:prstGeom>
          <a:solidFill>
            <a:srgbClr val="0098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9BFEF8-AE75-8393-B751-6FE80F7DAA98}"/>
              </a:ext>
            </a:extLst>
          </p:cNvPr>
          <p:cNvSpPr/>
          <p:nvPr/>
        </p:nvSpPr>
        <p:spPr>
          <a:xfrm>
            <a:off x="0" y="351692"/>
            <a:ext cx="12192000" cy="1055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white text&#10;&#10;AI-generated content may be incorrect.">
            <a:extLst>
              <a:ext uri="{FF2B5EF4-FFF2-40B4-BE49-F238E27FC236}">
                <a16:creationId xmlns:a16="http://schemas.microsoft.com/office/drawing/2014/main" id="{0AC7A73F-E90D-6CED-46B7-0883C686E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8259" y="351692"/>
            <a:ext cx="1123741" cy="953100"/>
          </a:xfrm>
          <a:prstGeom prst="rect">
            <a:avLst/>
          </a:prstGeom>
        </p:spPr>
      </p:pic>
      <p:pic>
        <p:nvPicPr>
          <p:cNvPr id="7" name="Picture 6">
            <a:extLst>
              <a:ext uri="{FF2B5EF4-FFF2-40B4-BE49-F238E27FC236}">
                <a16:creationId xmlns:a16="http://schemas.microsoft.com/office/drawing/2014/main" id="{91F2D4A4-37DB-F944-E6C9-47160197EA9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37626" y="1340421"/>
            <a:ext cx="242819" cy="281159"/>
          </a:xfrm>
          <a:prstGeom prst="rect">
            <a:avLst/>
          </a:prstGeom>
        </p:spPr>
      </p:pic>
      <p:pic>
        <p:nvPicPr>
          <p:cNvPr id="13" name="Picture 12">
            <a:extLst>
              <a:ext uri="{FF2B5EF4-FFF2-40B4-BE49-F238E27FC236}">
                <a16:creationId xmlns:a16="http://schemas.microsoft.com/office/drawing/2014/main" id="{EE67FCE1-4922-1372-3814-B4B3F9A9C5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37626" y="4268691"/>
            <a:ext cx="8354373" cy="2589309"/>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4186" y="847025"/>
            <a:ext cx="3866428" cy="3421666"/>
          </a:xfrm>
          <a:prstGeom prst="rect">
            <a:avLst/>
          </a:prstGeom>
        </p:spPr>
      </p:pic>
      <p:sp>
        <p:nvSpPr>
          <p:cNvPr id="8" name="Rectangle 7"/>
          <p:cNvSpPr/>
          <p:nvPr/>
        </p:nvSpPr>
        <p:spPr>
          <a:xfrm>
            <a:off x="9099395" y="3122341"/>
            <a:ext cx="278781" cy="312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879980" y="3917661"/>
            <a:ext cx="613318" cy="19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080445" y="6367346"/>
            <a:ext cx="1071418" cy="211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883912" y="6411951"/>
            <a:ext cx="579864" cy="122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8334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4338</TotalTime>
  <Words>6816</Words>
  <Application>Microsoft Office PowerPoint</Application>
  <PresentationFormat>Widescreen</PresentationFormat>
  <Paragraphs>842</Paragraphs>
  <Slides>131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3" baseType="lpstr">
      <vt:lpstr>Aptos</vt:lpstr>
      <vt:lpstr>Aptos Display</vt:lpstr>
      <vt:lpstr>Aptos Display (Headings)</vt:lpstr>
      <vt:lpstr>Arial</vt:lpstr>
      <vt:lpstr>Calibri</vt:lpstr>
      <vt:lpstr>Century Schoolbook</vt:lpstr>
      <vt:lpstr>Inter</vt:lpstr>
      <vt:lpstr>Roboto</vt:lpstr>
      <vt:lpstr>Times New Roman</vt:lpstr>
      <vt:lpstr>Wingdings</vt:lpstr>
      <vt:lpstr>Office Theme</vt:lpstr>
      <vt:lpstr>Slide</vt:lpstr>
      <vt:lpstr>ORACLE</vt:lpstr>
      <vt:lpstr>Created By:</vt:lpstr>
      <vt:lpstr>PowerPoint Presentation</vt:lpstr>
      <vt:lpstr>PowerPoint Presentation</vt:lpstr>
      <vt:lpstr>PowerPoint Presentation</vt:lpstr>
      <vt:lpstr>source</vt:lpstr>
      <vt:lpstr>Transaction Source</vt:lpstr>
      <vt:lpstr>Transaction Types</vt:lpstr>
      <vt:lpstr>Transaction Types</vt:lpstr>
      <vt:lpstr>Transaction Types</vt:lpstr>
      <vt:lpstr>Transaction Types</vt:lpstr>
      <vt:lpstr>Payment Term</vt:lpstr>
      <vt:lpstr>Payment Term</vt:lpstr>
      <vt:lpstr>Memo Line</vt:lpstr>
      <vt:lpstr>Memo Line</vt:lpstr>
      <vt:lpstr>Create Customer</vt:lpstr>
      <vt:lpstr>Create Customer</vt:lpstr>
      <vt:lpstr>Create Customer</vt:lpstr>
      <vt:lpstr>Create Customer</vt:lpstr>
      <vt:lpstr>Auto-Accounting</vt:lpstr>
      <vt:lpstr>Auto-Accounting</vt:lpstr>
      <vt:lpstr>Transactions: Invoice</vt:lpstr>
      <vt:lpstr>Transactions: Invoice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bank and bank branches </vt:lpstr>
      <vt:lpstr>PowerPoint Presentation</vt:lpstr>
      <vt:lpstr>Create Bank Account</vt:lpstr>
      <vt:lpstr>PowerPoint Presentation</vt:lpstr>
      <vt:lpstr>PowerPoint Presentation</vt:lpstr>
      <vt:lpstr>PowerPoint Presentation</vt:lpstr>
      <vt:lpstr>Receipt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Receipts </vt:lpstr>
      <vt:lpstr>PowerPoint Presentation</vt:lpstr>
      <vt:lpstr>PowerPoint Presentation</vt:lpstr>
      <vt:lpstr>PowerPoint Presentation</vt:lpstr>
      <vt:lpstr>PowerPoint Presentation</vt:lpstr>
      <vt:lpstr>PowerPoint Presentation</vt:lpstr>
      <vt:lpstr>We will make an invoice to Apply the amount (1000 $) on account</vt:lpstr>
      <vt:lpstr>PowerPoint Presentation</vt:lpstr>
      <vt:lpstr>PowerPoint Presentation</vt:lpstr>
      <vt:lpstr>PowerPoint Presentation</vt:lpstr>
      <vt:lpstr>Remittance </vt:lpstr>
      <vt:lpstr>PowerPoint Presentation</vt:lpstr>
      <vt:lpstr>PowerPoint Presentation</vt:lpstr>
      <vt:lpstr>PowerPoint Presentation</vt:lpstr>
      <vt:lpstr>PowerPoint Presentation</vt:lpstr>
      <vt:lpstr>PowerPoint Presentation</vt:lpstr>
      <vt:lpstr>To Cancel the Receipt</vt:lpstr>
      <vt:lpstr>PowerPoint Presentation</vt:lpstr>
      <vt:lpstr>To make a Transaction with foreign currency</vt:lpstr>
      <vt:lpstr> The Transaction </vt:lpstr>
      <vt:lpstr>PowerPoint Presentation</vt:lpstr>
      <vt:lpstr>Receivable Activities  </vt:lpstr>
      <vt:lpstr> Approval Limits</vt:lpstr>
      <vt:lpstr>Make an Adjustment</vt:lpstr>
      <vt:lpstr>Make an Adjustment</vt:lpstr>
      <vt:lpstr>The balance after Adjustment</vt:lpstr>
      <vt:lpstr>The Adjustment Entries</vt:lpstr>
      <vt:lpstr>Make A Refund</vt:lpstr>
      <vt:lpstr>   Making An Apply for The Transactions</vt:lpstr>
      <vt:lpstr>  Refund Attributes</vt:lpstr>
      <vt:lpstr>           Refund   </vt:lpstr>
      <vt:lpstr>    Pay In Full</vt:lpstr>
      <vt:lpstr>PowerPoint Presentation</vt:lpstr>
      <vt:lpstr>  The write off</vt:lpstr>
      <vt:lpstr>       Making A Receipt</vt:lpstr>
      <vt:lpstr>PowerPoint Presentation</vt:lpstr>
      <vt:lpstr>Requests</vt:lpstr>
      <vt:lpstr>Create Accounting Request</vt:lpstr>
      <vt:lpstr>Check the request status </vt:lpstr>
      <vt:lpstr>Create Transfer Journal Entries to GL Request</vt:lpstr>
      <vt:lpstr>Unposted Items Report Request</vt:lpstr>
      <vt:lpstr>View Output Report Name Unposted Items Report</vt:lpstr>
      <vt:lpstr>PowerPoint Presentation</vt:lpstr>
      <vt:lpstr>PowerPoint Presentation</vt:lpstr>
      <vt:lpstr>PowerPoint Presentation</vt:lpstr>
      <vt:lpstr>Transaction Register Request</vt:lpstr>
      <vt:lpstr>Receipt Register Report</vt:lpstr>
      <vt:lpstr>Receipt Register Report</vt:lpstr>
      <vt:lpstr>Aging Buckets</vt:lpstr>
      <vt:lpstr>PowerPoint Presentation</vt:lpstr>
      <vt:lpstr>Explanation of the Aging - 7 Buckets Report </vt:lpstr>
      <vt:lpstr>Clearing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Ledger </vt:lpstr>
      <vt:lpstr>PowerPoint Presentation</vt:lpstr>
      <vt:lpstr>PowerPoint Presentation</vt:lpstr>
      <vt:lpstr>PowerPoint Presentation</vt:lpstr>
      <vt:lpstr>To Cancel the Journals </vt:lpstr>
      <vt:lpstr>PowerPoint Presentation</vt:lpstr>
      <vt:lpstr>Auto copy Batch</vt:lpstr>
      <vt:lpstr>Recurring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dc:title>
  <dc:creator>asd</dc:creator>
  <cp:lastModifiedBy>Admin</cp:lastModifiedBy>
  <cp:revision>216</cp:revision>
  <dcterms:created xsi:type="dcterms:W3CDTF">2025-01-16T17:16:39Z</dcterms:created>
  <dcterms:modified xsi:type="dcterms:W3CDTF">2025-04-27T20:45:37Z</dcterms:modified>
</cp:coreProperties>
</file>